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Poppins" charset="1" panose="00000500000000000000"/>
      <p:regular r:id="rId16"/>
    </p:embeddedFont>
    <p:embeddedFont>
      <p:font typeface="Poppins Bold" charset="1" panose="00000800000000000000"/>
      <p:regular r:id="rId17"/>
    </p:embeddedFont>
    <p:embeddedFont>
      <p:font typeface="Poppins Light" charset="1" panose="00000400000000000000"/>
      <p:regular r:id="rId18"/>
    </p:embeddedFont>
    <p:embeddedFont>
      <p:font typeface="Poppins Semi-Bold" charset="1" panose="00000700000000000000"/>
      <p:regular r:id="rId19"/>
    </p:embeddedFont>
    <p:embeddedFont>
      <p:font typeface="Poppins Bold Italics" charset="1" panose="000008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18.fntdata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21" Type="http://schemas.openxmlformats.org/officeDocument/2006/relationships/customXml" Target="../customXml/item1.xml"/><Relationship Id="rId12" Type="http://schemas.openxmlformats.org/officeDocument/2006/relationships/slide" Target="slides/slide7.xml"/><Relationship Id="rId17" Type="http://schemas.openxmlformats.org/officeDocument/2006/relationships/font" Target="fonts/font17.fntdata"/><Relationship Id="rId7" Type="http://schemas.openxmlformats.org/officeDocument/2006/relationships/slide" Target="slides/slide2.xml"/><Relationship Id="rId16" Type="http://schemas.openxmlformats.org/officeDocument/2006/relationships/font" Target="fonts/font16.fntdata"/><Relationship Id="rId2" Type="http://schemas.openxmlformats.org/officeDocument/2006/relationships/presProps" Target="presProps.xml"/><Relationship Id="rId20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tableStyles" Target="tableStyles.xml"/><Relationship Id="rId23" Type="http://schemas.openxmlformats.org/officeDocument/2006/relationships/customXml" Target="../customXml/item3.xml"/><Relationship Id="rId10" Type="http://schemas.openxmlformats.org/officeDocument/2006/relationships/slide" Target="slides/slide5.xml"/><Relationship Id="rId19" Type="http://schemas.openxmlformats.org/officeDocument/2006/relationships/font" Target="fonts/font19.fntdata"/><Relationship Id="rId14" Type="http://schemas.openxmlformats.org/officeDocument/2006/relationships/slide" Target="slides/slide9.xml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svg" Type="http://schemas.openxmlformats.org/officeDocument/2006/relationships/image"/><Relationship Id="rId2" Target="../media/image63.jpe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Relationship Id="rId5" Target="../media/image66.jpeg" Type="http://schemas.openxmlformats.org/officeDocument/2006/relationships/image"/><Relationship Id="rId6" Target="../media/image67.png" Type="http://schemas.openxmlformats.org/officeDocument/2006/relationships/image"/><Relationship Id="rId7" Target="../media/image68.svg" Type="http://schemas.openxmlformats.org/officeDocument/2006/relationships/image"/><Relationship Id="rId8" Target="../media/image69.jpe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jpeg" Type="http://schemas.openxmlformats.org/officeDocument/2006/relationships/image"/><Relationship Id="rId11" Target="../media/image16.png" Type="http://schemas.openxmlformats.org/officeDocument/2006/relationships/image"/><Relationship Id="rId2" Target="../media/image7.jpeg" Type="http://schemas.openxmlformats.org/officeDocument/2006/relationships/image"/><Relationship Id="rId3" Target="../media/image8.png" Type="http://schemas.openxmlformats.org/officeDocument/2006/relationships/image"/><Relationship Id="rId4" Target="../media/image9.jpeg" Type="http://schemas.openxmlformats.org/officeDocument/2006/relationships/image"/><Relationship Id="rId5" Target="../media/image10.jpeg" Type="http://schemas.openxmlformats.org/officeDocument/2006/relationships/image"/><Relationship Id="rId6" Target="../media/image11.jpeg" Type="http://schemas.openxmlformats.org/officeDocument/2006/relationships/image"/><Relationship Id="rId7" Target="../media/image12.jpeg" Type="http://schemas.openxmlformats.org/officeDocument/2006/relationships/image"/><Relationship Id="rId8" Target="../media/image13.jpeg" Type="http://schemas.openxmlformats.org/officeDocument/2006/relationships/image"/><Relationship Id="rId9" Target="../media/image1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11" Target="../media/image26.jpeg" Type="http://schemas.openxmlformats.org/officeDocument/2006/relationships/image"/><Relationship Id="rId12" Target="../media/image27.jpeg" Type="http://schemas.openxmlformats.org/officeDocument/2006/relationships/image"/><Relationship Id="rId13" Target="../media/image28.png" Type="http://schemas.openxmlformats.org/officeDocument/2006/relationships/image"/><Relationship Id="rId14" Target="../media/image29.png" Type="http://schemas.openxmlformats.org/officeDocument/2006/relationships/image"/><Relationship Id="rId15" Target="../media/image30.jpeg" Type="http://schemas.openxmlformats.org/officeDocument/2006/relationships/image"/><Relationship Id="rId16" Target="../media/image31.jpeg" Type="http://schemas.openxmlformats.org/officeDocument/2006/relationships/image"/><Relationship Id="rId17" Target="../media/image32.jpeg" Type="http://schemas.openxmlformats.org/officeDocument/2006/relationships/image"/><Relationship Id="rId18" Target="../media/image33.jpeg" Type="http://schemas.openxmlformats.org/officeDocument/2006/relationships/image"/><Relationship Id="rId19" Target="../media/image34.png" Type="http://schemas.openxmlformats.org/officeDocument/2006/relationships/image"/><Relationship Id="rId2" Target="../media/image17.jpeg" Type="http://schemas.openxmlformats.org/officeDocument/2006/relationships/image"/><Relationship Id="rId20" Target="../media/image35.jpeg" Type="http://schemas.openxmlformats.org/officeDocument/2006/relationships/image"/><Relationship Id="rId21" Target="../media/image36.jpeg" Type="http://schemas.openxmlformats.org/officeDocument/2006/relationships/image"/><Relationship Id="rId22" Target="../media/image37.png" Type="http://schemas.openxmlformats.org/officeDocument/2006/relationships/image"/><Relationship Id="rId23" Target="../media/image38.png" Type="http://schemas.openxmlformats.org/officeDocument/2006/relationships/image"/><Relationship Id="rId24" Target="../media/image16.png" Type="http://schemas.openxmlformats.org/officeDocument/2006/relationships/image"/><Relationship Id="rId3" Target="../media/image18.jpeg" Type="http://schemas.openxmlformats.org/officeDocument/2006/relationships/image"/><Relationship Id="rId4" Target="../media/image19.png" Type="http://schemas.openxmlformats.org/officeDocument/2006/relationships/image"/><Relationship Id="rId5" Target="../media/image20.jpeg" Type="http://schemas.openxmlformats.org/officeDocument/2006/relationships/image"/><Relationship Id="rId6" Target="../media/image21.png" Type="http://schemas.openxmlformats.org/officeDocument/2006/relationships/image"/><Relationship Id="rId7" Target="../media/image22.jpeg" Type="http://schemas.openxmlformats.org/officeDocument/2006/relationships/image"/><Relationship Id="rId8" Target="../media/image23.pn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40.jpe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1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48.jpeg" Type="http://schemas.openxmlformats.org/officeDocument/2006/relationships/image"/><Relationship Id="rId4" Target="../media/image49.jpeg" Type="http://schemas.openxmlformats.org/officeDocument/2006/relationships/image"/><Relationship Id="rId5" Target="../media/image50.jpeg" Type="http://schemas.openxmlformats.org/officeDocument/2006/relationships/image"/><Relationship Id="rId6" Target="../media/image1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11" Target="../media/image61.png" Type="http://schemas.openxmlformats.org/officeDocument/2006/relationships/image"/><Relationship Id="rId12" Target="../media/image62.svg" Type="http://schemas.openxmlformats.org/officeDocument/2006/relationships/image"/><Relationship Id="rId13" Target="../media/image16.png" Type="http://schemas.openxmlformats.org/officeDocument/2006/relationships/image"/><Relationship Id="rId2" Target="../media/image52.jpeg" Type="http://schemas.openxmlformats.org/officeDocument/2006/relationships/image"/><Relationship Id="rId3" Target="../media/image53.png" Type="http://schemas.openxmlformats.org/officeDocument/2006/relationships/image"/><Relationship Id="rId4" Target="../media/image54.svg" Type="http://schemas.openxmlformats.org/officeDocument/2006/relationships/image"/><Relationship Id="rId5" Target="../media/image55.png" Type="http://schemas.openxmlformats.org/officeDocument/2006/relationships/image"/><Relationship Id="rId6" Target="../media/image56.svg" Type="http://schemas.openxmlformats.org/officeDocument/2006/relationships/image"/><Relationship Id="rId7" Target="../media/image57.png" Type="http://schemas.openxmlformats.org/officeDocument/2006/relationships/image"/><Relationship Id="rId8" Target="../media/image58.sv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D6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223" t="0" r="-22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6259295" cy="991192"/>
          </a:xfrm>
          <a:custGeom>
            <a:avLst/>
            <a:gdLst/>
            <a:ahLst/>
            <a:cxnLst/>
            <a:rect r="r" b="b" t="t" l="l"/>
            <a:pathLst>
              <a:path h="991192" w="6259295">
                <a:moveTo>
                  <a:pt x="0" y="0"/>
                </a:moveTo>
                <a:lnTo>
                  <a:pt x="6259295" y="0"/>
                </a:lnTo>
                <a:lnTo>
                  <a:pt x="6259295" y="991192"/>
                </a:lnTo>
                <a:lnTo>
                  <a:pt x="0" y="991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155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3980429"/>
            <a:ext cx="12122264" cy="192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917"/>
              </a:lnSpc>
            </a:pPr>
            <a:r>
              <a:rPr lang="en-US" sz="1065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Presentation Title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6226268"/>
            <a:ext cx="12894240" cy="581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Presented by:</a:t>
            </a:r>
            <a:r>
              <a:rPr lang="en-US" sz="3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Name, Title | Organization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8800657"/>
            <a:ext cx="3954685" cy="457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50"/>
              </a:lnSpc>
            </a:pPr>
            <a:r>
              <a:rPr lang="en-US" sz="260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oceanenterprise.com</a:t>
            </a:r>
          </a:p>
        </p:txBody>
      </p:sp>
      <p:sp>
        <p:nvSpPr>
          <p:cNvPr name="AutoShape 7" id="7"/>
          <p:cNvSpPr/>
          <p:nvPr/>
        </p:nvSpPr>
        <p:spPr>
          <a:xfrm flipV="true">
            <a:off x="15773140" y="1028700"/>
            <a:ext cx="0" cy="822960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6233941" y="3558565"/>
            <a:ext cx="1596208" cy="965706"/>
          </a:xfrm>
          <a:custGeom>
            <a:avLst/>
            <a:gdLst/>
            <a:ahLst/>
            <a:cxnLst/>
            <a:rect r="r" b="b" t="t" l="l"/>
            <a:pathLst>
              <a:path h="965706" w="1596208">
                <a:moveTo>
                  <a:pt x="0" y="0"/>
                </a:moveTo>
                <a:lnTo>
                  <a:pt x="1596208" y="0"/>
                </a:lnTo>
                <a:lnTo>
                  <a:pt x="1596208" y="965706"/>
                </a:lnTo>
                <a:lnTo>
                  <a:pt x="0" y="965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8264" r="0" b="-82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448767" y="5679886"/>
            <a:ext cx="1168963" cy="1168963"/>
          </a:xfrm>
          <a:custGeom>
            <a:avLst/>
            <a:gdLst/>
            <a:ahLst/>
            <a:cxnLst/>
            <a:rect r="r" b="b" t="t" l="l"/>
            <a:pathLst>
              <a:path h="1168963" w="1168963">
                <a:moveTo>
                  <a:pt x="0" y="0"/>
                </a:moveTo>
                <a:lnTo>
                  <a:pt x="1168963" y="0"/>
                </a:lnTo>
                <a:lnTo>
                  <a:pt x="1168963" y="1168963"/>
                </a:lnTo>
                <a:lnTo>
                  <a:pt x="0" y="1168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159879" y="8001374"/>
            <a:ext cx="1744332" cy="758785"/>
          </a:xfrm>
          <a:custGeom>
            <a:avLst/>
            <a:gdLst/>
            <a:ahLst/>
            <a:cxnLst/>
            <a:rect r="r" b="b" t="t" l="l"/>
            <a:pathLst>
              <a:path h="758785" w="1744332">
                <a:moveTo>
                  <a:pt x="0" y="0"/>
                </a:moveTo>
                <a:lnTo>
                  <a:pt x="1744333" y="0"/>
                </a:lnTo>
                <a:lnTo>
                  <a:pt x="1744333" y="758785"/>
                </a:lnTo>
                <a:lnTo>
                  <a:pt x="0" y="758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092244" y="1526841"/>
            <a:ext cx="1879604" cy="879198"/>
          </a:xfrm>
          <a:custGeom>
            <a:avLst/>
            <a:gdLst/>
            <a:ahLst/>
            <a:cxnLst/>
            <a:rect r="r" b="b" t="t" l="l"/>
            <a:pathLst>
              <a:path h="879198" w="1879604">
                <a:moveTo>
                  <a:pt x="0" y="0"/>
                </a:moveTo>
                <a:lnTo>
                  <a:pt x="1879603" y="0"/>
                </a:lnTo>
                <a:lnTo>
                  <a:pt x="1879603" y="879199"/>
                </a:lnTo>
                <a:lnTo>
                  <a:pt x="0" y="8791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0869" t="-88236" r="-11067" b="-91756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1755" y="381775"/>
            <a:ext cx="16324491" cy="9670757"/>
            <a:chOff x="0" y="0"/>
            <a:chExt cx="21765988" cy="12894342"/>
          </a:xfrm>
        </p:grpSpPr>
        <p:sp>
          <p:nvSpPr>
            <p:cNvPr name="AutoShape 3" id="3"/>
            <p:cNvSpPr/>
            <p:nvPr/>
          </p:nvSpPr>
          <p:spPr>
            <a:xfrm flipH="true" flipV="true">
              <a:off x="689343" y="1168130"/>
              <a:ext cx="20529651" cy="0"/>
            </a:xfrm>
            <a:prstGeom prst="line">
              <a:avLst/>
            </a:prstGeom>
            <a:ln cap="flat" w="25400">
              <a:solidFill>
                <a:srgbClr val="001D4C"/>
              </a:solidFill>
              <a:prstDash val="sysDash"/>
              <a:headEnd type="oval" len="lg" w="lg"/>
              <a:tailEnd type="oval" len="lg" w="lg"/>
            </a:ln>
          </p:spPr>
        </p:sp>
        <p:sp>
          <p:nvSpPr>
            <p:cNvPr name="AutoShape 4" id="4"/>
            <p:cNvSpPr/>
            <p:nvPr/>
          </p:nvSpPr>
          <p:spPr>
            <a:xfrm flipH="true" flipV="true">
              <a:off x="19637608" y="9950767"/>
              <a:ext cx="1042554" cy="1402077"/>
            </a:xfrm>
            <a:prstGeom prst="line">
              <a:avLst/>
            </a:prstGeom>
            <a:ln cap="flat" w="25400">
              <a:solidFill>
                <a:srgbClr val="001D4C"/>
              </a:solidFill>
              <a:prstDash val="sysDash"/>
              <a:headEnd type="oval" len="lg" w="lg"/>
              <a:tailEnd type="oval" len="lg" w="lg"/>
            </a:ln>
          </p:spPr>
        </p:sp>
        <p:sp>
          <p:nvSpPr>
            <p:cNvPr name="AutoShape 5" id="5"/>
            <p:cNvSpPr/>
            <p:nvPr/>
          </p:nvSpPr>
          <p:spPr>
            <a:xfrm flipH="true" flipV="true">
              <a:off x="18406654" y="1168130"/>
              <a:ext cx="0" cy="9858247"/>
            </a:xfrm>
            <a:prstGeom prst="line">
              <a:avLst/>
            </a:prstGeom>
            <a:ln cap="flat" w="25400">
              <a:solidFill>
                <a:srgbClr val="001D4C"/>
              </a:solidFill>
              <a:prstDash val="sysDash"/>
              <a:headEnd type="oval" len="lg" w="lg"/>
              <a:tailEnd type="none" len="sm" w="sm"/>
            </a:ln>
          </p:spPr>
        </p:sp>
        <p:grpSp>
          <p:nvGrpSpPr>
            <p:cNvPr name="Group 6" id="6"/>
            <p:cNvGrpSpPr/>
            <p:nvPr/>
          </p:nvGrpSpPr>
          <p:grpSpPr>
            <a:xfrm rot="0">
              <a:off x="15313014" y="4487557"/>
              <a:ext cx="5905981" cy="5839500"/>
              <a:chOff x="0" y="0"/>
              <a:chExt cx="8619457" cy="852243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619457" cy="8522432"/>
              </a:xfrm>
              <a:custGeom>
                <a:avLst/>
                <a:gdLst/>
                <a:ahLst/>
                <a:cxnLst/>
                <a:rect r="r" b="b" t="t" l="l"/>
                <a:pathLst>
                  <a:path h="8522432" w="8619457">
                    <a:moveTo>
                      <a:pt x="8314657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8217632"/>
                    </a:lnTo>
                    <a:cubicBezTo>
                      <a:pt x="0" y="8386542"/>
                      <a:pt x="135890" y="8522432"/>
                      <a:pt x="304800" y="8522432"/>
                    </a:cubicBezTo>
                    <a:lnTo>
                      <a:pt x="8314657" y="8522432"/>
                    </a:lnTo>
                    <a:cubicBezTo>
                      <a:pt x="8483567" y="8522432"/>
                      <a:pt x="8619457" y="8386542"/>
                      <a:pt x="8619457" y="8217632"/>
                    </a:cubicBezTo>
                    <a:lnTo>
                      <a:pt x="8619457" y="304800"/>
                    </a:lnTo>
                    <a:cubicBezTo>
                      <a:pt x="8619457" y="135890"/>
                      <a:pt x="8483567" y="0"/>
                      <a:pt x="8314657" y="0"/>
                    </a:cubicBezTo>
                    <a:close/>
                  </a:path>
                </a:pathLst>
              </a:custGeom>
              <a:solidFill>
                <a:srgbClr val="007DC3"/>
              </a:solidFill>
            </p:spPr>
          </p:sp>
        </p:grpSp>
        <p:sp>
          <p:nvSpPr>
            <p:cNvPr name="AutoShape 8" id="8"/>
            <p:cNvSpPr/>
            <p:nvPr/>
          </p:nvSpPr>
          <p:spPr>
            <a:xfrm flipV="true">
              <a:off x="15936431" y="10327057"/>
              <a:ext cx="595681" cy="1003084"/>
            </a:xfrm>
            <a:prstGeom prst="line">
              <a:avLst/>
            </a:prstGeom>
            <a:ln cap="flat" w="25400">
              <a:solidFill>
                <a:srgbClr val="001D4C"/>
              </a:solidFill>
              <a:prstDash val="sysDash"/>
              <a:headEnd type="oval" len="lg" w="lg"/>
              <a:tailEnd type="none" len="sm" w="sm"/>
            </a:ln>
          </p:spPr>
        </p:sp>
        <p:sp>
          <p:nvSpPr>
            <p:cNvPr name="TextBox 9" id="9"/>
            <p:cNvSpPr txBox="true"/>
            <p:nvPr/>
          </p:nvSpPr>
          <p:spPr>
            <a:xfrm rot="0">
              <a:off x="17175700" y="11289679"/>
              <a:ext cx="2461907" cy="644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1893"/>
                </a:lnSpc>
              </a:pPr>
              <a:r>
                <a:rPr lang="en-US" b="true" sz="1577">
                  <a:solidFill>
                    <a:srgbClr val="001D4C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Blue Workforce Convenings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14602300" y="11579077"/>
              <a:ext cx="2419100" cy="644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1893"/>
                </a:lnSpc>
              </a:pPr>
              <a:r>
                <a:rPr lang="en-US" b="true" sz="1577">
                  <a:solidFill>
                    <a:srgbClr val="001D4C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NSF Microcrodentials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0022976" y="11533553"/>
              <a:ext cx="1743011" cy="644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1893"/>
                </a:lnSpc>
              </a:pPr>
              <a:r>
                <a:rPr lang="en-US" b="true" sz="1577">
                  <a:solidFill>
                    <a:srgbClr val="001D4C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Summer Workshops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16626307" y="7048883"/>
              <a:ext cx="3207802" cy="1228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18"/>
                </a:lnSpc>
              </a:pPr>
              <a:r>
                <a:rPr lang="en-US" sz="3418" b="true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Shaping the Future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6193737" y="8355711"/>
              <a:ext cx="4144534" cy="12691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567"/>
                </a:lnSpc>
                <a:spcBef>
                  <a:spcPct val="0"/>
                </a:spcBef>
              </a:pPr>
              <a:r>
                <a:rPr lang="en-US" sz="1834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Investing in talent and infrastructure to sustain the ocean economy.</a:t>
              </a:r>
            </a:p>
          </p:txBody>
        </p:sp>
        <p:sp>
          <p:nvSpPr>
            <p:cNvPr name="AutoShape 14" id="14"/>
            <p:cNvSpPr/>
            <p:nvPr/>
          </p:nvSpPr>
          <p:spPr>
            <a:xfrm flipH="true" flipV="true">
              <a:off x="4731973" y="9916302"/>
              <a:ext cx="944295" cy="1382903"/>
            </a:xfrm>
            <a:prstGeom prst="line">
              <a:avLst/>
            </a:prstGeom>
            <a:ln cap="flat" w="25400">
              <a:solidFill>
                <a:srgbClr val="001D4C"/>
              </a:solidFill>
              <a:prstDash val="sysDash"/>
              <a:headEnd type="oval" len="lg" w="lg"/>
              <a:tailEnd type="oval" len="lg" w="lg"/>
            </a:ln>
          </p:spPr>
        </p:sp>
        <p:sp>
          <p:nvSpPr>
            <p:cNvPr name="AutoShape 15" id="15"/>
            <p:cNvSpPr/>
            <p:nvPr/>
          </p:nvSpPr>
          <p:spPr>
            <a:xfrm flipV="true">
              <a:off x="3501019" y="1168130"/>
              <a:ext cx="0" cy="9762583"/>
            </a:xfrm>
            <a:prstGeom prst="line">
              <a:avLst/>
            </a:prstGeom>
            <a:ln cap="flat" w="25400">
              <a:solidFill>
                <a:srgbClr val="001D4C"/>
              </a:solidFill>
              <a:prstDash val="sysDash"/>
              <a:headEnd type="oval" len="lg" w="lg"/>
              <a:tailEnd type="none" len="sm" w="sm"/>
            </a:ln>
          </p:spPr>
        </p:sp>
        <p:grpSp>
          <p:nvGrpSpPr>
            <p:cNvPr name="Group 16" id="16"/>
            <p:cNvGrpSpPr/>
            <p:nvPr/>
          </p:nvGrpSpPr>
          <p:grpSpPr>
            <a:xfrm rot="0">
              <a:off x="689343" y="4456621"/>
              <a:ext cx="5624016" cy="5870436"/>
              <a:chOff x="0" y="0"/>
              <a:chExt cx="8207945" cy="8567581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207945" cy="8567581"/>
              </a:xfrm>
              <a:custGeom>
                <a:avLst/>
                <a:gdLst/>
                <a:ahLst/>
                <a:cxnLst/>
                <a:rect r="r" b="b" t="t" l="l"/>
                <a:pathLst>
                  <a:path h="8567581" w="8207945">
                    <a:moveTo>
                      <a:pt x="7903145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8262781"/>
                    </a:lnTo>
                    <a:cubicBezTo>
                      <a:pt x="0" y="8431691"/>
                      <a:pt x="135890" y="8567581"/>
                      <a:pt x="304800" y="8567581"/>
                    </a:cubicBezTo>
                    <a:lnTo>
                      <a:pt x="7903145" y="8567581"/>
                    </a:lnTo>
                    <a:cubicBezTo>
                      <a:pt x="8072055" y="8567581"/>
                      <a:pt x="8207945" y="8431691"/>
                      <a:pt x="8207945" y="8262781"/>
                    </a:cubicBezTo>
                    <a:lnTo>
                      <a:pt x="8207945" y="304800"/>
                    </a:lnTo>
                    <a:cubicBezTo>
                      <a:pt x="8207945" y="135890"/>
                      <a:pt x="8072055" y="0"/>
                      <a:pt x="7903145" y="0"/>
                    </a:cubicBezTo>
                    <a:close/>
                  </a:path>
                </a:pathLst>
              </a:custGeom>
              <a:solidFill>
                <a:srgbClr val="001D4C"/>
              </a:solidFill>
            </p:spPr>
          </p:sp>
        </p:grpSp>
        <p:sp>
          <p:nvSpPr>
            <p:cNvPr name="AutoShape 18" id="18"/>
            <p:cNvSpPr/>
            <p:nvPr/>
          </p:nvSpPr>
          <p:spPr>
            <a:xfrm flipV="true">
              <a:off x="1062458" y="9919830"/>
              <a:ext cx="1402428" cy="1402428"/>
            </a:xfrm>
            <a:prstGeom prst="line">
              <a:avLst/>
            </a:prstGeom>
            <a:ln cap="flat" w="25400">
              <a:solidFill>
                <a:srgbClr val="001D4C"/>
              </a:solidFill>
              <a:prstDash val="sysDash"/>
              <a:headEnd type="oval" len="lg" w="lg"/>
              <a:tailEnd type="none" len="sm" w="sm"/>
            </a:ln>
          </p:spPr>
        </p:sp>
        <p:sp>
          <p:nvSpPr>
            <p:cNvPr name="TextBox 19" id="19"/>
            <p:cNvSpPr txBox="true"/>
            <p:nvPr/>
          </p:nvSpPr>
          <p:spPr>
            <a:xfrm rot="0">
              <a:off x="2251617" y="11132881"/>
              <a:ext cx="2461907" cy="3668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208"/>
                </a:lnSpc>
                <a:spcBef>
                  <a:spcPct val="0"/>
                </a:spcBef>
              </a:pPr>
              <a:r>
                <a:rPr lang="en-US" b="true" sz="1577">
                  <a:solidFill>
                    <a:srgbClr val="001D4C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Interchange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11579077"/>
              <a:ext cx="1906377" cy="9619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1893"/>
                </a:lnSpc>
              </a:pPr>
              <a:r>
                <a:rPr lang="en-US" b="true" sz="1577">
                  <a:solidFill>
                    <a:srgbClr val="001D4C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Ocean Enterprise Accelerators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5160136" y="11614970"/>
              <a:ext cx="1447556" cy="9619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1893"/>
                </a:lnSpc>
              </a:pPr>
              <a:r>
                <a:rPr lang="en-US" b="true" sz="1577">
                  <a:solidFill>
                    <a:srgbClr val="001D4C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Standards and Best Practices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1081227" y="7028802"/>
              <a:ext cx="4802687" cy="1228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18"/>
                </a:lnSpc>
              </a:pPr>
              <a:r>
                <a:rPr lang="en-US" sz="3418" b="true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Improving the Marketplace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1047197" y="8355711"/>
              <a:ext cx="4951322" cy="16970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567"/>
                </a:lnSpc>
                <a:spcBef>
                  <a:spcPct val="0"/>
                </a:spcBef>
              </a:pPr>
              <a:r>
                <a:rPr lang="en-US" sz="1834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Unlocking the ocean’s economic potential through better data and emerging markets.</a:t>
              </a:r>
            </a:p>
          </p:txBody>
        </p:sp>
        <p:sp>
          <p:nvSpPr>
            <p:cNvPr name="AutoShape 24" id="24"/>
            <p:cNvSpPr/>
            <p:nvPr/>
          </p:nvSpPr>
          <p:spPr>
            <a:xfrm flipH="true" flipV="true">
              <a:off x="11530028" y="9985527"/>
              <a:ext cx="919310" cy="1405606"/>
            </a:xfrm>
            <a:prstGeom prst="line">
              <a:avLst/>
            </a:prstGeom>
            <a:ln cap="flat" w="25400">
              <a:solidFill>
                <a:srgbClr val="001D4C"/>
              </a:solidFill>
              <a:prstDash val="sysDash"/>
              <a:headEnd type="oval" len="lg" w="lg"/>
              <a:tailEnd type="oval" len="lg" w="lg"/>
            </a:ln>
          </p:spPr>
        </p:sp>
        <p:sp>
          <p:nvSpPr>
            <p:cNvPr name="AutoShape 25" id="25"/>
            <p:cNvSpPr/>
            <p:nvPr/>
          </p:nvSpPr>
          <p:spPr>
            <a:xfrm flipV="true">
              <a:off x="8848661" y="9938651"/>
              <a:ext cx="1130280" cy="1382903"/>
            </a:xfrm>
            <a:prstGeom prst="line">
              <a:avLst/>
            </a:prstGeom>
            <a:ln cap="flat" w="25400">
              <a:solidFill>
                <a:srgbClr val="001D4C"/>
              </a:solidFill>
              <a:prstDash val="sysDash"/>
              <a:headEnd type="oval" len="lg" w="lg"/>
              <a:tailEnd type="oval" len="lg" w="lg"/>
            </a:ln>
          </p:spPr>
        </p:sp>
        <p:grpSp>
          <p:nvGrpSpPr>
            <p:cNvPr name="Group 26" id="26"/>
            <p:cNvGrpSpPr/>
            <p:nvPr/>
          </p:nvGrpSpPr>
          <p:grpSpPr>
            <a:xfrm rot="0">
              <a:off x="7956111" y="4555764"/>
              <a:ext cx="5860239" cy="5771292"/>
              <a:chOff x="0" y="0"/>
              <a:chExt cx="8552700" cy="8422887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8552700" cy="8422887"/>
              </a:xfrm>
              <a:custGeom>
                <a:avLst/>
                <a:gdLst/>
                <a:ahLst/>
                <a:cxnLst/>
                <a:rect r="r" b="b" t="t" l="l"/>
                <a:pathLst>
                  <a:path h="8422887" w="8552700">
                    <a:moveTo>
                      <a:pt x="8247900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8118087"/>
                    </a:lnTo>
                    <a:cubicBezTo>
                      <a:pt x="0" y="8286996"/>
                      <a:pt x="135890" y="8422887"/>
                      <a:pt x="304800" y="8422887"/>
                    </a:cubicBezTo>
                    <a:lnTo>
                      <a:pt x="8247900" y="8422887"/>
                    </a:lnTo>
                    <a:cubicBezTo>
                      <a:pt x="8416810" y="8422887"/>
                      <a:pt x="8552700" y="8286996"/>
                      <a:pt x="8552700" y="8118087"/>
                    </a:cubicBezTo>
                    <a:lnTo>
                      <a:pt x="8552700" y="304800"/>
                    </a:lnTo>
                    <a:cubicBezTo>
                      <a:pt x="8552700" y="135890"/>
                      <a:pt x="8416810" y="0"/>
                      <a:pt x="8247900" y="0"/>
                    </a:cubicBezTo>
                    <a:close/>
                  </a:path>
                </a:pathLst>
              </a:custGeom>
              <a:solidFill>
                <a:srgbClr val="002D6A"/>
              </a:solidFill>
            </p:spPr>
          </p:sp>
        </p:grpSp>
        <p:sp>
          <p:nvSpPr>
            <p:cNvPr name="TextBox 28" id="28"/>
            <p:cNvSpPr txBox="true"/>
            <p:nvPr/>
          </p:nvSpPr>
          <p:spPr>
            <a:xfrm rot="0">
              <a:off x="11201361" y="11614970"/>
              <a:ext cx="2733101" cy="12793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93"/>
                </a:lnSpc>
              </a:pPr>
              <a:r>
                <a:rPr lang="en-US" sz="1577" b="true">
                  <a:solidFill>
                    <a:srgbClr val="001D4C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Dialogues w/ Industry</a:t>
              </a:r>
            </a:p>
            <a:p>
              <a:pPr algn="ctr" marL="0" indent="0" lvl="1">
                <a:lnSpc>
                  <a:spcPts val="1893"/>
                </a:lnSpc>
              </a:pPr>
              <a:r>
                <a:rPr lang="en-US" b="true" sz="1577">
                  <a:solidFill>
                    <a:srgbClr val="001D4C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Harmful Algae Blooms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7988678" y="11614970"/>
              <a:ext cx="1585009" cy="644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1893"/>
                </a:lnSpc>
              </a:pPr>
              <a:r>
                <a:rPr lang="en-US" b="true" sz="1577">
                  <a:solidFill>
                    <a:srgbClr val="001D4C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TechSurge Events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8466439" y="6981822"/>
              <a:ext cx="4802687" cy="1228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18"/>
                </a:lnSpc>
              </a:pPr>
              <a:r>
                <a:rPr lang="en-US" sz="3418" b="true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Cultivating Collaboration</a:t>
              </a:r>
            </a:p>
          </p:txBody>
        </p:sp>
        <p:grpSp>
          <p:nvGrpSpPr>
            <p:cNvPr name="Group 31" id="31"/>
            <p:cNvGrpSpPr/>
            <p:nvPr/>
          </p:nvGrpSpPr>
          <p:grpSpPr>
            <a:xfrm rot="0">
              <a:off x="15726403" y="1781743"/>
              <a:ext cx="5044667" cy="5044667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anchor="ctr" rtlCol="false" tIns="25122" lIns="25122" bIns="25122" rIns="25122"/>
              <a:lstStyle/>
              <a:p>
                <a:pPr algn="ctr">
                  <a:lnSpc>
                    <a:spcPts val="2876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15310294" y="1365634"/>
              <a:ext cx="5876884" cy="5876884"/>
              <a:chOff x="0" y="0"/>
              <a:chExt cx="6350000" cy="63500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541020" y="537210"/>
                <a:ext cx="5255260" cy="5255260"/>
              </a:xfrm>
              <a:custGeom>
                <a:avLst/>
                <a:gdLst/>
                <a:ahLst/>
                <a:cxnLst/>
                <a:rect r="r" b="b" t="t" l="l"/>
                <a:pathLst>
                  <a:path h="5255260" w="5255260">
                    <a:moveTo>
                      <a:pt x="2627630" y="0"/>
                    </a:moveTo>
                    <a:cubicBezTo>
                      <a:pt x="1176430" y="0"/>
                      <a:pt x="0" y="1176430"/>
                      <a:pt x="0" y="2627630"/>
                    </a:cubicBezTo>
                    <a:cubicBezTo>
                      <a:pt x="0" y="4078830"/>
                      <a:pt x="1176430" y="5255260"/>
                      <a:pt x="2627630" y="5255260"/>
                    </a:cubicBezTo>
                    <a:cubicBezTo>
                      <a:pt x="4078830" y="5255260"/>
                      <a:pt x="5255260" y="4078830"/>
                      <a:pt x="5255260" y="2627630"/>
                    </a:cubicBezTo>
                    <a:cubicBezTo>
                      <a:pt x="5255260" y="1176430"/>
                      <a:pt x="4078830" y="0"/>
                      <a:pt x="262763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5136" t="0" r="-25136" b="0"/>
                </a:stretch>
              </a:blipFill>
            </p:spPr>
          </p:sp>
        </p:grpSp>
        <p:grpSp>
          <p:nvGrpSpPr>
            <p:cNvPr name="Group 36" id="36"/>
            <p:cNvGrpSpPr/>
            <p:nvPr/>
          </p:nvGrpSpPr>
          <p:grpSpPr>
            <a:xfrm rot="0">
              <a:off x="19560832" y="4881782"/>
              <a:ext cx="1942182" cy="1942182"/>
              <a:chOff x="0" y="0"/>
              <a:chExt cx="8128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anchor="ctr" rtlCol="false" tIns="23893" lIns="23893" bIns="23893" rIns="23893"/>
              <a:lstStyle/>
              <a:p>
                <a:pPr algn="ctr">
                  <a:lnSpc>
                    <a:spcPts val="2876"/>
                  </a:lnSpc>
                </a:pPr>
              </a:p>
            </p:txBody>
          </p:sp>
        </p:grpSp>
        <p:sp>
          <p:nvSpPr>
            <p:cNvPr name="Freeform 39" id="39"/>
            <p:cNvSpPr/>
            <p:nvPr/>
          </p:nvSpPr>
          <p:spPr>
            <a:xfrm flipH="false" flipV="false" rot="0">
              <a:off x="19890410" y="5222587"/>
              <a:ext cx="1283025" cy="1260572"/>
            </a:xfrm>
            <a:custGeom>
              <a:avLst/>
              <a:gdLst/>
              <a:ahLst/>
              <a:cxnLst/>
              <a:rect r="r" b="b" t="t" l="l"/>
              <a:pathLst>
                <a:path h="1260572" w="1283025">
                  <a:moveTo>
                    <a:pt x="0" y="0"/>
                  </a:moveTo>
                  <a:lnTo>
                    <a:pt x="1283025" y="0"/>
                  </a:lnTo>
                  <a:lnTo>
                    <a:pt x="1283025" y="1260572"/>
                  </a:lnTo>
                  <a:lnTo>
                    <a:pt x="0" y="126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0" id="40"/>
            <p:cNvGrpSpPr/>
            <p:nvPr/>
          </p:nvGrpSpPr>
          <p:grpSpPr>
            <a:xfrm rot="0">
              <a:off x="963186" y="1788164"/>
              <a:ext cx="5122509" cy="5122509"/>
              <a:chOff x="0" y="0"/>
              <a:chExt cx="812800" cy="8128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anchor="ctr" rtlCol="false" tIns="25510" lIns="25510" bIns="25510" rIns="25510"/>
              <a:lstStyle/>
              <a:p>
                <a:pPr algn="ctr">
                  <a:lnSpc>
                    <a:spcPts val="2876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540656" y="1365634"/>
              <a:ext cx="5967568" cy="5967568"/>
              <a:chOff x="0" y="0"/>
              <a:chExt cx="6350000" cy="63500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541020" y="537210"/>
                <a:ext cx="5255260" cy="5255260"/>
              </a:xfrm>
              <a:custGeom>
                <a:avLst/>
                <a:gdLst/>
                <a:ahLst/>
                <a:cxnLst/>
                <a:rect r="r" b="b" t="t" l="l"/>
                <a:pathLst>
                  <a:path h="5255260" w="5255260">
                    <a:moveTo>
                      <a:pt x="2627630" y="0"/>
                    </a:moveTo>
                    <a:cubicBezTo>
                      <a:pt x="1176430" y="0"/>
                      <a:pt x="0" y="1176430"/>
                      <a:pt x="0" y="2627630"/>
                    </a:cubicBezTo>
                    <a:cubicBezTo>
                      <a:pt x="0" y="4078830"/>
                      <a:pt x="1176430" y="5255260"/>
                      <a:pt x="2627630" y="5255260"/>
                    </a:cubicBezTo>
                    <a:cubicBezTo>
                      <a:pt x="4078830" y="5255260"/>
                      <a:pt x="5255260" y="4078830"/>
                      <a:pt x="5255260" y="2627630"/>
                    </a:cubicBezTo>
                    <a:cubicBezTo>
                      <a:pt x="5255260" y="1176430"/>
                      <a:pt x="4078830" y="0"/>
                      <a:pt x="262763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35707" t="-7047" r="-37666" b="-8325"/>
                </a:stretch>
              </a:blipFill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4596011" y="4881305"/>
              <a:ext cx="1912213" cy="1912213"/>
              <a:chOff x="0" y="0"/>
              <a:chExt cx="812800" cy="8128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anchor="ctr" rtlCol="false" tIns="23524" lIns="23524" bIns="23524" rIns="23524"/>
              <a:lstStyle/>
              <a:p>
                <a:pPr algn="ctr">
                  <a:lnSpc>
                    <a:spcPts val="2876"/>
                  </a:lnSpc>
                </a:pPr>
              </a:p>
            </p:txBody>
          </p:sp>
        </p:grpSp>
        <p:sp>
          <p:nvSpPr>
            <p:cNvPr name="Freeform 48" id="48"/>
            <p:cNvSpPr/>
            <p:nvPr/>
          </p:nvSpPr>
          <p:spPr>
            <a:xfrm flipH="false" flipV="false" rot="0">
              <a:off x="4818901" y="5104195"/>
              <a:ext cx="1466433" cy="1466433"/>
            </a:xfrm>
            <a:custGeom>
              <a:avLst/>
              <a:gdLst/>
              <a:ahLst/>
              <a:cxnLst/>
              <a:rect r="r" b="b" t="t" l="l"/>
              <a:pathLst>
                <a:path h="1466433" w="1466433">
                  <a:moveTo>
                    <a:pt x="0" y="0"/>
                  </a:moveTo>
                  <a:lnTo>
                    <a:pt x="1466433" y="0"/>
                  </a:lnTo>
                  <a:lnTo>
                    <a:pt x="1466433" y="1466433"/>
                  </a:lnTo>
                  <a:lnTo>
                    <a:pt x="0" y="1466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9" id="49"/>
            <p:cNvGrpSpPr/>
            <p:nvPr/>
          </p:nvGrpSpPr>
          <p:grpSpPr>
            <a:xfrm rot="0">
              <a:off x="8252584" y="1742822"/>
              <a:ext cx="5122509" cy="5122509"/>
              <a:chOff x="0" y="0"/>
              <a:chExt cx="812800" cy="8128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anchor="ctr" rtlCol="false" tIns="25510" lIns="25510" bIns="25510" rIns="25510"/>
              <a:lstStyle/>
              <a:p>
                <a:pPr algn="ctr">
                  <a:lnSpc>
                    <a:spcPts val="2876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0">
              <a:off x="7838000" y="1320293"/>
              <a:ext cx="5967568" cy="5967568"/>
              <a:chOff x="0" y="0"/>
              <a:chExt cx="6350000" cy="63500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541020" y="537210"/>
                <a:ext cx="5255260" cy="5255260"/>
              </a:xfrm>
              <a:custGeom>
                <a:avLst/>
                <a:gdLst/>
                <a:ahLst/>
                <a:cxnLst/>
                <a:rect r="r" b="b" t="t" l="l"/>
                <a:pathLst>
                  <a:path h="5255260" w="5255260">
                    <a:moveTo>
                      <a:pt x="2627630" y="0"/>
                    </a:moveTo>
                    <a:cubicBezTo>
                      <a:pt x="1176430" y="0"/>
                      <a:pt x="0" y="1176430"/>
                      <a:pt x="0" y="2627630"/>
                    </a:cubicBezTo>
                    <a:cubicBezTo>
                      <a:pt x="0" y="4078830"/>
                      <a:pt x="1176430" y="5255260"/>
                      <a:pt x="2627630" y="5255260"/>
                    </a:cubicBezTo>
                    <a:cubicBezTo>
                      <a:pt x="4078830" y="5255260"/>
                      <a:pt x="5255260" y="4078830"/>
                      <a:pt x="5255260" y="2627630"/>
                    </a:cubicBezTo>
                    <a:cubicBezTo>
                      <a:pt x="5255260" y="1176430"/>
                      <a:pt x="4078830" y="0"/>
                      <a:pt x="262763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21612" t="0" r="-28660" b="0"/>
                </a:stretch>
              </a:blipFill>
            </p:spPr>
          </p:sp>
        </p:grpSp>
        <p:grpSp>
          <p:nvGrpSpPr>
            <p:cNvPr name="Group 54" id="54"/>
            <p:cNvGrpSpPr/>
            <p:nvPr/>
          </p:nvGrpSpPr>
          <p:grpSpPr>
            <a:xfrm rot="0">
              <a:off x="12022249" y="5051859"/>
              <a:ext cx="1912213" cy="1912213"/>
              <a:chOff x="0" y="0"/>
              <a:chExt cx="812800" cy="8128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anchor="ctr" rtlCol="false" tIns="23524" lIns="23524" bIns="23524" rIns="23524"/>
              <a:lstStyle/>
              <a:p>
                <a:pPr algn="ctr">
                  <a:lnSpc>
                    <a:spcPts val="2876"/>
                  </a:lnSpc>
                </a:pPr>
              </a:p>
            </p:txBody>
          </p:sp>
        </p:grpSp>
        <p:sp>
          <p:nvSpPr>
            <p:cNvPr name="Freeform 57" id="57"/>
            <p:cNvSpPr/>
            <p:nvPr/>
          </p:nvSpPr>
          <p:spPr>
            <a:xfrm flipH="false" flipV="false" rot="0">
              <a:off x="12374015" y="5185463"/>
              <a:ext cx="1384859" cy="1437118"/>
            </a:xfrm>
            <a:custGeom>
              <a:avLst/>
              <a:gdLst/>
              <a:ahLst/>
              <a:cxnLst/>
              <a:rect r="r" b="b" t="t" l="l"/>
              <a:pathLst>
                <a:path h="1437118" w="1384859">
                  <a:moveTo>
                    <a:pt x="0" y="0"/>
                  </a:moveTo>
                  <a:lnTo>
                    <a:pt x="1384859" y="0"/>
                  </a:lnTo>
                  <a:lnTo>
                    <a:pt x="1384859" y="1437117"/>
                  </a:lnTo>
                  <a:lnTo>
                    <a:pt x="0" y="1437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8" id="58"/>
            <p:cNvSpPr txBox="true"/>
            <p:nvPr/>
          </p:nvSpPr>
          <p:spPr>
            <a:xfrm rot="0">
              <a:off x="8692394" y="8398262"/>
              <a:ext cx="4387674" cy="12691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2567"/>
                </a:lnSpc>
                <a:spcBef>
                  <a:spcPct val="0"/>
                </a:spcBef>
              </a:pPr>
              <a:r>
                <a:rPr lang="en-US" sz="1834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Bridging public-private gaps to drive impact and innovation.</a:t>
              </a:r>
            </a:p>
          </p:txBody>
        </p:sp>
        <p:sp>
          <p:nvSpPr>
            <p:cNvPr name="TextBox 59" id="59"/>
            <p:cNvSpPr txBox="true"/>
            <p:nvPr/>
          </p:nvSpPr>
          <p:spPr>
            <a:xfrm rot="0">
              <a:off x="689343" y="-123825"/>
              <a:ext cx="20484092" cy="9744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18"/>
                </a:lnSpc>
              </a:pPr>
              <a:r>
                <a:rPr lang="en-US" sz="4227" b="true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Accelerating Opportunities in the Ocean Marketplace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80417" y="575475"/>
            <a:ext cx="7846766" cy="789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83"/>
              </a:lnSpc>
            </a:pPr>
            <a:r>
              <a:rPr lang="en-US" sz="5583" spc="-139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Executive Team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882575" y="1923929"/>
            <a:ext cx="3124435" cy="6269465"/>
          </a:xfrm>
          <a:custGeom>
            <a:avLst/>
            <a:gdLst/>
            <a:ahLst/>
            <a:cxnLst/>
            <a:rect r="r" b="b" t="t" l="l"/>
            <a:pathLst>
              <a:path h="6269465" w="3124435">
                <a:moveTo>
                  <a:pt x="0" y="0"/>
                </a:moveTo>
                <a:lnTo>
                  <a:pt x="3124435" y="0"/>
                </a:lnTo>
                <a:lnTo>
                  <a:pt x="3124435" y="6269465"/>
                </a:lnTo>
                <a:lnTo>
                  <a:pt x="0" y="62694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9152" t="-17697" r="-56884" b="-29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87044" y="1923929"/>
            <a:ext cx="2407471" cy="2524095"/>
          </a:xfrm>
          <a:custGeom>
            <a:avLst/>
            <a:gdLst/>
            <a:ahLst/>
            <a:cxnLst/>
            <a:rect r="r" b="b" t="t" l="l"/>
            <a:pathLst>
              <a:path h="2524095" w="2407471">
                <a:moveTo>
                  <a:pt x="0" y="0"/>
                </a:moveTo>
                <a:lnTo>
                  <a:pt x="2407471" y="0"/>
                </a:lnTo>
                <a:lnTo>
                  <a:pt x="2407471" y="2524095"/>
                </a:lnTo>
                <a:lnTo>
                  <a:pt x="0" y="25240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259" t="-4603" r="-3849" b="-5255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414965" y="1923929"/>
            <a:ext cx="2407471" cy="2524095"/>
          </a:xfrm>
          <a:custGeom>
            <a:avLst/>
            <a:gdLst/>
            <a:ahLst/>
            <a:cxnLst/>
            <a:rect r="r" b="b" t="t" l="l"/>
            <a:pathLst>
              <a:path h="2524095" w="2407471">
                <a:moveTo>
                  <a:pt x="0" y="0"/>
                </a:moveTo>
                <a:lnTo>
                  <a:pt x="2407471" y="0"/>
                </a:lnTo>
                <a:lnTo>
                  <a:pt x="2407471" y="2524095"/>
                </a:lnTo>
                <a:lnTo>
                  <a:pt x="0" y="252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22" t="0" r="-2422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56768" y="6018665"/>
            <a:ext cx="2407471" cy="2524095"/>
          </a:xfrm>
          <a:custGeom>
            <a:avLst/>
            <a:gdLst/>
            <a:ahLst/>
            <a:cxnLst/>
            <a:rect r="r" b="b" t="t" l="l"/>
            <a:pathLst>
              <a:path h="2524095" w="2407471">
                <a:moveTo>
                  <a:pt x="0" y="0"/>
                </a:moveTo>
                <a:lnTo>
                  <a:pt x="2407471" y="0"/>
                </a:lnTo>
                <a:lnTo>
                  <a:pt x="2407471" y="2524095"/>
                </a:lnTo>
                <a:lnTo>
                  <a:pt x="0" y="25240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2373" t="-4406" r="-45595" b="-2651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81927" y="6018665"/>
            <a:ext cx="2407471" cy="2524095"/>
          </a:xfrm>
          <a:custGeom>
            <a:avLst/>
            <a:gdLst/>
            <a:ahLst/>
            <a:cxnLst/>
            <a:rect r="r" b="b" t="t" l="l"/>
            <a:pathLst>
              <a:path h="2524095" w="2407471">
                <a:moveTo>
                  <a:pt x="0" y="0"/>
                </a:moveTo>
                <a:lnTo>
                  <a:pt x="2407471" y="0"/>
                </a:lnTo>
                <a:lnTo>
                  <a:pt x="2407471" y="2524095"/>
                </a:lnTo>
                <a:lnTo>
                  <a:pt x="0" y="25240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534" r="0" b="-1768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209848" y="6018665"/>
            <a:ext cx="2407471" cy="2524095"/>
          </a:xfrm>
          <a:custGeom>
            <a:avLst/>
            <a:gdLst/>
            <a:ahLst/>
            <a:cxnLst/>
            <a:rect r="r" b="b" t="t" l="l"/>
            <a:pathLst>
              <a:path h="2524095" w="2407471">
                <a:moveTo>
                  <a:pt x="0" y="0"/>
                </a:moveTo>
                <a:lnTo>
                  <a:pt x="2407471" y="0"/>
                </a:lnTo>
                <a:lnTo>
                  <a:pt x="2407471" y="2524095"/>
                </a:lnTo>
                <a:lnTo>
                  <a:pt x="0" y="25240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422" t="0" r="-2422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52164" y="1923929"/>
            <a:ext cx="2407471" cy="2524095"/>
          </a:xfrm>
          <a:custGeom>
            <a:avLst/>
            <a:gdLst/>
            <a:ahLst/>
            <a:cxnLst/>
            <a:rect r="r" b="b" t="t" l="l"/>
            <a:pathLst>
              <a:path h="2524095" w="2407471">
                <a:moveTo>
                  <a:pt x="0" y="0"/>
                </a:moveTo>
                <a:lnTo>
                  <a:pt x="2407471" y="0"/>
                </a:lnTo>
                <a:lnTo>
                  <a:pt x="2407471" y="2524095"/>
                </a:lnTo>
                <a:lnTo>
                  <a:pt x="0" y="25240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672" t="0" r="-6672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385375" y="1923929"/>
            <a:ext cx="2365451" cy="2524095"/>
          </a:xfrm>
          <a:custGeom>
            <a:avLst/>
            <a:gdLst/>
            <a:ahLst/>
            <a:cxnLst/>
            <a:rect r="r" b="b" t="t" l="l"/>
            <a:pathLst>
              <a:path h="2524095" w="2365451">
                <a:moveTo>
                  <a:pt x="0" y="0"/>
                </a:moveTo>
                <a:lnTo>
                  <a:pt x="2365451" y="0"/>
                </a:lnTo>
                <a:lnTo>
                  <a:pt x="2365451" y="2524095"/>
                </a:lnTo>
                <a:lnTo>
                  <a:pt x="0" y="25240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53" t="0" r="-3353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80417" y="8427949"/>
            <a:ext cx="3124435" cy="290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0"/>
              </a:lnSpc>
            </a:pPr>
            <a:r>
              <a:rPr lang="en-US" b="true" sz="2030" spc="-5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Hans VanSumeren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817273" y="4552799"/>
            <a:ext cx="2452841" cy="264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4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Zdenka Willis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385375" y="4552799"/>
            <a:ext cx="2348169" cy="264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4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Emma Heslop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916694" y="4552799"/>
            <a:ext cx="2348169" cy="264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4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Zack Baize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444616" y="4552799"/>
            <a:ext cx="2348169" cy="264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4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Jessica Snowden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193492" y="8647535"/>
            <a:ext cx="2348169" cy="264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4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Peer Fietzek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711578" y="8647535"/>
            <a:ext cx="2348169" cy="264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4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Donna Kocak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225616" y="8647535"/>
            <a:ext cx="2348169" cy="264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4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Patrick Gorringe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80417" y="8825578"/>
            <a:ext cx="3124435" cy="463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1"/>
              </a:lnSpc>
            </a:pPr>
            <a:r>
              <a:rPr lang="en-US" sz="1691" spc="-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Senior Director, Ocean Enterprise Initiative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817273" y="4913764"/>
            <a:ext cx="2452841" cy="219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Title?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385375" y="4913764"/>
            <a:ext cx="2348169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Program Specialist,</a:t>
            </a:r>
          </a:p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Global Ocean Observing System (GOOS), IOC/UNESCO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916694" y="4913764"/>
            <a:ext cx="2348169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Program Manager,</a:t>
            </a:r>
          </a:p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NOAA Blue Economy Program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444616" y="4913764"/>
            <a:ext cx="2348169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Deputy Director,</a:t>
            </a:r>
          </a:p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Global Ocean Monitoring &amp; Observing, NOAA/OAR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193492" y="9008500"/>
            <a:ext cx="2348169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Senior Business Development Manager Ocean Science, Kongsberg Discovery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711578" y="9008500"/>
            <a:ext cx="2348169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Fellow, Senior Scientist Innovation Strategy Lead, L3Harris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225616" y="9008500"/>
            <a:ext cx="2348169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Manager International Ocean Relations, SMHI</a:t>
            </a:r>
          </a:p>
        </p:txBody>
      </p:sp>
      <p:sp>
        <p:nvSpPr>
          <p:cNvPr name="AutoShape 27" id="27"/>
          <p:cNvSpPr/>
          <p:nvPr/>
        </p:nvSpPr>
        <p:spPr>
          <a:xfrm flipV="true">
            <a:off x="880417" y="1607912"/>
            <a:ext cx="18286461" cy="0"/>
          </a:xfrm>
          <a:prstGeom prst="line">
            <a:avLst/>
          </a:prstGeom>
          <a:ln cap="flat" w="9525">
            <a:solidFill>
              <a:srgbClr val="A6A6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8" id="28"/>
          <p:cNvSpPr/>
          <p:nvPr/>
        </p:nvSpPr>
        <p:spPr>
          <a:xfrm flipH="false" flipV="false" rot="0">
            <a:off x="4321093" y="1923929"/>
            <a:ext cx="3181855" cy="6269465"/>
          </a:xfrm>
          <a:custGeom>
            <a:avLst/>
            <a:gdLst/>
            <a:ahLst/>
            <a:cxnLst/>
            <a:rect r="r" b="b" t="t" l="l"/>
            <a:pathLst>
              <a:path h="6269465" w="3181855">
                <a:moveTo>
                  <a:pt x="0" y="0"/>
                </a:moveTo>
                <a:lnTo>
                  <a:pt x="3181855" y="0"/>
                </a:lnTo>
                <a:lnTo>
                  <a:pt x="3181855" y="6269465"/>
                </a:lnTo>
                <a:lnTo>
                  <a:pt x="0" y="6269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521" t="0" r="-15597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4317059" y="8427949"/>
            <a:ext cx="3181855" cy="290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0"/>
              </a:lnSpc>
            </a:pPr>
            <a:r>
              <a:rPr lang="en-US" b="true" sz="2030" spc="-5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Caisey Hoffman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317059" y="8825578"/>
            <a:ext cx="3181855" cy="463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1"/>
              </a:lnSpc>
            </a:pPr>
            <a:r>
              <a:rPr lang="en-US" sz="1691" spc="-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Manager, Ocean Enterprise Initiative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15220660" y="649273"/>
            <a:ext cx="2437139" cy="584913"/>
          </a:xfrm>
          <a:custGeom>
            <a:avLst/>
            <a:gdLst/>
            <a:ahLst/>
            <a:cxnLst/>
            <a:rect r="r" b="b" t="t" l="l"/>
            <a:pathLst>
              <a:path h="584913" w="2437139">
                <a:moveTo>
                  <a:pt x="0" y="0"/>
                </a:moveTo>
                <a:lnTo>
                  <a:pt x="2437139" y="0"/>
                </a:lnTo>
                <a:lnTo>
                  <a:pt x="2437139" y="584914"/>
                </a:lnTo>
                <a:lnTo>
                  <a:pt x="0" y="5849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80417" y="1850799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83" t="-25767" r="-10992" b="-2662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80417" y="575475"/>
            <a:ext cx="8921815" cy="789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83"/>
              </a:lnSpc>
            </a:pPr>
            <a:r>
              <a:rPr lang="en-US" sz="5583" spc="-139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External Advisory Team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004820" y="1850799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386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29499" y="1850799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0656" r="-51084" b="-528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254179" y="1850799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77" t="-8759" r="-916" b="-1548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376536" y="1850799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042" t="-4527" r="-14609" b="-5431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01215" y="1850799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1709" r="0" b="-11709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29487" y="1850799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926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80417" y="3689474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Alfredo Giron Nava, Ph.D.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004820" y="3689474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Anuscheh Nawaz, Ph.D.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130714" y="3689474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Aspasia Pastra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254952" y="3689474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Brad deyoung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376536" y="3689474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Carlo Angeles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501215" y="3689474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Christopher Whitt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629487" y="3689474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Corinne Bassin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80417" y="3921182"/>
            <a:ext cx="2023442" cy="423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Head of Ocean, World Economic Forum | Head of Friends of Ocean Action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04820" y="3930707"/>
            <a:ext cx="2023442" cy="584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spc="-2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Principal Research Scientist/Engineer, Affiliate Assistant Professor Mechanical Engineering, University of Washington - Applied Physics Laboratory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130714" y="3921182"/>
            <a:ext cx="2023442" cy="423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Assistant Professor, Global Ocean Institute of the World Maritime University, Sweden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254952" y="3930707"/>
            <a:ext cx="2004285" cy="585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2"/>
              </a:lnSpc>
            </a:pPr>
            <a:r>
              <a:rPr lang="en-US" sz="942" spc="-2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Executive Director CIOOS Pacific University of Victoria Professor Emeritus Bartlett Professor of Oceanography Memorial University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376536" y="3921182"/>
            <a:ext cx="2023442" cy="291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Executive Director | The Amazon Pledge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501215" y="3921182"/>
            <a:ext cx="2023442" cy="423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Senior Engineering and Safety Consultant | Lloyd's Register Foundation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629487" y="3921182"/>
            <a:ext cx="2023442" cy="291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Head of Data Solutions | Schmidt Ocean Institute</a:t>
            </a:r>
          </a:p>
        </p:txBody>
      </p:sp>
      <p:sp>
        <p:nvSpPr>
          <p:cNvPr name="AutoShape 24" id="24"/>
          <p:cNvSpPr/>
          <p:nvPr/>
        </p:nvSpPr>
        <p:spPr>
          <a:xfrm flipV="true">
            <a:off x="880417" y="1607912"/>
            <a:ext cx="18286461" cy="0"/>
          </a:xfrm>
          <a:prstGeom prst="line">
            <a:avLst/>
          </a:prstGeom>
          <a:ln cap="flat" w="9525">
            <a:solidFill>
              <a:srgbClr val="A6A6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15747262" y="1850799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640" t="-12342" r="-17132" b="-93351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5748035" y="3689474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David P. Keller, Ph.D.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5748035" y="3921182"/>
            <a:ext cx="2023442" cy="423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Director of Research and Technology | Carbon to Sea Initiative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931006" y="4672881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27908" r="0" b="-46935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3055409" y="4672881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1075" r="0" b="-42787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5180088" y="4672881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0718" t="-24237" r="-109923" b="-266154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7304767" y="4672881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82" t="-13368" r="-10076" b="-14213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9427125" y="4672881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7698" r="0" b="-7698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1551804" y="4672881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1998" t="-12249" r="-25648" b="-114015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3680075" y="4672881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1068" t="-38559" r="-42640" b="-113328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931006" y="6511556"/>
            <a:ext cx="2023442" cy="153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0"/>
              </a:lnSpc>
            </a:pPr>
            <a:r>
              <a:rPr lang="en-US" b="true" sz="1150" spc="-28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Isa Olalekan Elegbede, Ph.D.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055409" y="6511556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Holly Woytak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181303" y="6511556"/>
            <a:ext cx="2023442" cy="3303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Somorin Ifeoluwa Abolade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305541" y="6511556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Jochen Klinke, Ph.D.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9427125" y="6511556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Dr. Karim Hilmi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1551804" y="6511556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Kate Danaher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3680075" y="6511556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Michele Barbier, Ph.D.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931006" y="6664602"/>
            <a:ext cx="2023442" cy="449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2"/>
              </a:lnSpc>
            </a:pPr>
            <a:r>
              <a:rPr lang="en-US" sz="842" spc="-2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Head of Research and Innovation @ Saeio Global, Fellow of the Future Earth Coasts (FEC), Deputy Chair, IUCN CEESP Governance, Equity and Rights Theme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3055409" y="6743264"/>
            <a:ext cx="2023442" cy="291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Business Development | GIS Analyst | Fugro USA Marine, Inc.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5181303" y="6816949"/>
            <a:ext cx="2023442" cy="291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Maritime Lawyer and Ocean Governance Expert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7305541" y="6743264"/>
            <a:ext cx="2023442" cy="291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Director of Science at Sea-Bird Scientific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9519801" y="6740222"/>
            <a:ext cx="1838089" cy="423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National. Institute of Fisheries Research (INRH-Casablanca) Morocco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1551804" y="6743264"/>
            <a:ext cx="2023442" cy="423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Managing Director | Oceans Investment Team | S2G Ventures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3680075" y="6743264"/>
            <a:ext cx="2023442" cy="423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Inria Center of Université Côte d’Azur, Ethics Advisor of EU funded projects</a:t>
            </a:r>
          </a:p>
        </p:txBody>
      </p:sp>
      <p:sp>
        <p:nvSpPr>
          <p:cNvPr name="Freeform 49" id="49"/>
          <p:cNvSpPr/>
          <p:nvPr/>
        </p:nvSpPr>
        <p:spPr>
          <a:xfrm flipH="false" flipV="false" rot="0">
            <a:off x="15797850" y="4672881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9234" t="-25369" r="-30423" b="-21101"/>
            </a:stretch>
          </a:blipFill>
        </p:spPr>
      </p:sp>
      <p:sp>
        <p:nvSpPr>
          <p:cNvPr name="TextBox 50" id="50"/>
          <p:cNvSpPr txBox="true"/>
          <p:nvPr/>
        </p:nvSpPr>
        <p:spPr>
          <a:xfrm rot="0">
            <a:off x="15798624" y="6511556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Millicent (Milli) Pitts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5798624" y="6743264"/>
            <a:ext cx="2023442" cy="291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Executive Director | Ocean Exchange</a:t>
            </a:r>
          </a:p>
        </p:txBody>
      </p:sp>
      <p:sp>
        <p:nvSpPr>
          <p:cNvPr name="Freeform 52" id="52"/>
          <p:cNvSpPr/>
          <p:nvPr/>
        </p:nvSpPr>
        <p:spPr>
          <a:xfrm flipH="false" flipV="false" rot="0">
            <a:off x="880417" y="7384317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271" t="-18107" r="-6921" b="-53415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3005097" y="7384317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6557" t="-7698" r="-13740" b="-42662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5133368" y="7384317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7107" t="-14799" r="-28778" b="-39905"/>
            </a:stretch>
          </a:blipFill>
        </p:spPr>
      </p:sp>
      <p:sp>
        <p:nvSpPr>
          <p:cNvPr name="TextBox 55" id="55"/>
          <p:cNvSpPr txBox="true"/>
          <p:nvPr/>
        </p:nvSpPr>
        <p:spPr>
          <a:xfrm rot="0">
            <a:off x="880417" y="9222992"/>
            <a:ext cx="2023442" cy="316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Nair Balakrishnan (Bala), Ph.D.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3005097" y="9222992"/>
            <a:ext cx="2023442" cy="16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</a:t>
            </a:r>
            <a:r>
              <a:rPr lang="en-US" b="true" sz="1250" spc="-3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ele Dageförde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5133368" y="9222992"/>
            <a:ext cx="2023442" cy="16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Ruth Patterson, Ph.D.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000897" y="9596218"/>
            <a:ext cx="1782483" cy="274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Group Director and Scientist, INCOIS, India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3005097" y="9454700"/>
            <a:ext cx="2023442" cy="150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CEO | TransMarTech (TMT)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5133368" y="9454700"/>
            <a:ext cx="2023442" cy="645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Adjunct Research Fellow, Charles Darwin University Environmental Services Business Unit Lead, Oceanographer</a:t>
            </a:r>
          </a:p>
        </p:txBody>
      </p:sp>
      <p:sp>
        <p:nvSpPr>
          <p:cNvPr name="Freeform 61" id="61"/>
          <p:cNvSpPr/>
          <p:nvPr/>
        </p:nvSpPr>
        <p:spPr>
          <a:xfrm flipH="false" flipV="false" rot="0">
            <a:off x="7258503" y="7384317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-15397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9383183" y="7384317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10992" t="-10193" r="-5794" b="-13119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11511454" y="7384317"/>
            <a:ext cx="2023442" cy="1753456"/>
          </a:xfrm>
          <a:custGeom>
            <a:avLst/>
            <a:gdLst/>
            <a:ahLst/>
            <a:cxnLst/>
            <a:rect r="r" b="b" t="t" l="l"/>
            <a:pathLst>
              <a:path h="1753456" w="2023442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15572" t="-6931" r="-11045" b="-39915"/>
            </a:stretch>
          </a:blipFill>
        </p:spPr>
      </p:sp>
      <p:sp>
        <p:nvSpPr>
          <p:cNvPr name="TextBox 64" id="64"/>
          <p:cNvSpPr txBox="true"/>
          <p:nvPr/>
        </p:nvSpPr>
        <p:spPr>
          <a:xfrm rot="0">
            <a:off x="7258503" y="9222992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Scott Loranger, Ph.D.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9383183" y="9222992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Ted Janulis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1511454" y="9222992"/>
            <a:ext cx="2023442" cy="171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b="true" sz="1250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Todd Kleperis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7373740" y="9451659"/>
            <a:ext cx="1885497" cy="423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Acoustician and Applications Scientist - Kongsberg Discovery - Ocean Science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9383183" y="9454700"/>
            <a:ext cx="2023442" cy="291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Founder &amp; Principal | Investable Oceans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11511454" y="9454700"/>
            <a:ext cx="2023442" cy="158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Founder | Tekmara</a:t>
            </a:r>
          </a:p>
        </p:txBody>
      </p:sp>
      <p:sp>
        <p:nvSpPr>
          <p:cNvPr name="Freeform 70" id="70"/>
          <p:cNvSpPr/>
          <p:nvPr/>
        </p:nvSpPr>
        <p:spPr>
          <a:xfrm flipH="false" flipV="false" rot="0">
            <a:off x="15220660" y="649273"/>
            <a:ext cx="2437139" cy="584913"/>
          </a:xfrm>
          <a:custGeom>
            <a:avLst/>
            <a:gdLst/>
            <a:ahLst/>
            <a:cxnLst/>
            <a:rect r="r" b="b" t="t" l="l"/>
            <a:pathLst>
              <a:path h="584913" w="2437139">
                <a:moveTo>
                  <a:pt x="0" y="0"/>
                </a:moveTo>
                <a:lnTo>
                  <a:pt x="2437139" y="0"/>
                </a:lnTo>
                <a:lnTo>
                  <a:pt x="2437139" y="584914"/>
                </a:lnTo>
                <a:lnTo>
                  <a:pt x="0" y="58491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43578" y="590415"/>
            <a:ext cx="7963784" cy="3997954"/>
          </a:xfrm>
          <a:custGeom>
            <a:avLst/>
            <a:gdLst/>
            <a:ahLst/>
            <a:cxnLst/>
            <a:rect r="r" b="b" t="t" l="l"/>
            <a:pathLst>
              <a:path h="3997954" w="7963784">
                <a:moveTo>
                  <a:pt x="0" y="0"/>
                </a:moveTo>
                <a:lnTo>
                  <a:pt x="7963784" y="0"/>
                </a:lnTo>
                <a:lnTo>
                  <a:pt x="7963784" y="3997954"/>
                </a:lnTo>
                <a:lnTo>
                  <a:pt x="0" y="3997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197" r="0" b="-2235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061719" y="957785"/>
            <a:ext cx="7308562" cy="799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600" spc="-14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Vision Statement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454687" y="1921462"/>
            <a:ext cx="7915594" cy="1425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flourishing Ocean Enterprise that is recognized as an integ</a:t>
            </a: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ral market sector, grows a sustained ocean observing system, and changes the perception of ocean information from peripheral to essential to society.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43578" y="5459518"/>
            <a:ext cx="7308562" cy="799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spc="-140" b="true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Mission Statement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43578" y="6436455"/>
            <a:ext cx="7963784" cy="213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Grow the ocean observing system through better public-private partnerships by creating a globally inclusive forum to understand market opportunities, incentivize ocean solution innovation, facilitate data and information exch</a:t>
            </a: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ange, develop a workforce, and proliferate scalable technology to achieve benefits for all stakeholders of the Ocean Enterprise.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454687" y="4755187"/>
            <a:ext cx="7915594" cy="5022848"/>
          </a:xfrm>
          <a:custGeom>
            <a:avLst/>
            <a:gdLst/>
            <a:ahLst/>
            <a:cxnLst/>
            <a:rect r="r" b="b" t="t" l="l"/>
            <a:pathLst>
              <a:path h="5022848" w="7915594">
                <a:moveTo>
                  <a:pt x="0" y="0"/>
                </a:moveTo>
                <a:lnTo>
                  <a:pt x="7915594" y="0"/>
                </a:lnTo>
                <a:lnTo>
                  <a:pt x="7915594" y="5022848"/>
                </a:lnTo>
                <a:lnTo>
                  <a:pt x="0" y="5022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070" r="-11155" b="-1149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43578" y="8965843"/>
            <a:ext cx="2437139" cy="584913"/>
          </a:xfrm>
          <a:custGeom>
            <a:avLst/>
            <a:gdLst/>
            <a:ahLst/>
            <a:cxnLst/>
            <a:rect r="r" b="b" t="t" l="l"/>
            <a:pathLst>
              <a:path h="584913" w="2437139">
                <a:moveTo>
                  <a:pt x="0" y="0"/>
                </a:moveTo>
                <a:lnTo>
                  <a:pt x="2437138" y="0"/>
                </a:lnTo>
                <a:lnTo>
                  <a:pt x="2437138" y="584914"/>
                </a:lnTo>
                <a:lnTo>
                  <a:pt x="0" y="584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1013675" y="2707946"/>
            <a:ext cx="18286461" cy="0"/>
          </a:xfrm>
          <a:prstGeom prst="line">
            <a:avLst/>
          </a:prstGeom>
          <a:ln cap="flat" w="9525">
            <a:solidFill>
              <a:srgbClr val="A6A6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28700" y="1248718"/>
            <a:ext cx="7583196" cy="799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spc="-14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Foundational Drivers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444862" y="3369934"/>
            <a:ext cx="15407801" cy="5343976"/>
            <a:chOff x="0" y="0"/>
            <a:chExt cx="20543734" cy="7125302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3628571"/>
              <a:ext cx="5908887" cy="34967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A robust Ocean Enterprise recognized as essential to lives and livelihoods; ocean knowledge, products, and services are no longer considered peripheral.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704647"/>
              <a:ext cx="5908887" cy="6953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true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Essential Service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7382087" y="3628571"/>
              <a:ext cx="6417738" cy="29125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The Ocean Enterprise is visible, identifiable, and recognized as a strong contributor to the global Gross Domestic Product (GDP).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7986739" y="2704647"/>
              <a:ext cx="5206763" cy="6953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true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Visible Enterprise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15275082" y="3628571"/>
              <a:ext cx="5268653" cy="29125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The ocean observing products and services sector is identified as a distinct market sector that attracts investment.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15275917" y="2700412"/>
              <a:ext cx="5267818" cy="6953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true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Distinct Market</a:t>
              </a:r>
            </a:p>
          </p:txBody>
        </p:sp>
        <p:sp>
          <p:nvSpPr>
            <p:cNvPr name="Freeform 11" id="11"/>
            <p:cNvSpPr/>
            <p:nvPr/>
          </p:nvSpPr>
          <p:spPr>
            <a:xfrm flipH="false" flipV="false" rot="0">
              <a:off x="1936025" y="0"/>
              <a:ext cx="2036837" cy="2036837"/>
            </a:xfrm>
            <a:custGeom>
              <a:avLst/>
              <a:gdLst/>
              <a:ahLst/>
              <a:cxnLst/>
              <a:rect r="r" b="b" t="t" l="l"/>
              <a:pathLst>
                <a:path h="2036837" w="2036837">
                  <a:moveTo>
                    <a:pt x="0" y="0"/>
                  </a:moveTo>
                  <a:lnTo>
                    <a:pt x="2036837" y="0"/>
                  </a:lnTo>
                  <a:lnTo>
                    <a:pt x="2036837" y="2036837"/>
                  </a:lnTo>
                  <a:lnTo>
                    <a:pt x="0" y="2036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560950" y="0"/>
              <a:ext cx="2060013" cy="2036837"/>
            </a:xfrm>
            <a:custGeom>
              <a:avLst/>
              <a:gdLst/>
              <a:ahLst/>
              <a:cxnLst/>
              <a:rect r="r" b="b" t="t" l="l"/>
              <a:pathLst>
                <a:path h="2036837" w="2060013">
                  <a:moveTo>
                    <a:pt x="0" y="0"/>
                  </a:moveTo>
                  <a:lnTo>
                    <a:pt x="2060012" y="0"/>
                  </a:lnTo>
                  <a:lnTo>
                    <a:pt x="2060012" y="2036837"/>
                  </a:lnTo>
                  <a:lnTo>
                    <a:pt x="0" y="2036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6860116" y="0"/>
              <a:ext cx="2036837" cy="2036837"/>
            </a:xfrm>
            <a:custGeom>
              <a:avLst/>
              <a:gdLst/>
              <a:ahLst/>
              <a:cxnLst/>
              <a:rect r="r" b="b" t="t" l="l"/>
              <a:pathLst>
                <a:path h="2036837" w="2036837">
                  <a:moveTo>
                    <a:pt x="0" y="0"/>
                  </a:moveTo>
                  <a:lnTo>
                    <a:pt x="2036837" y="0"/>
                  </a:lnTo>
                  <a:lnTo>
                    <a:pt x="2036837" y="2036837"/>
                  </a:lnTo>
                  <a:lnTo>
                    <a:pt x="0" y="2036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0271328" y="922964"/>
            <a:ext cx="6359874" cy="1327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Foundational drivers needed to sustain public/private partnerships in support of bolstering the Ocean Enterprise.</a:t>
            </a:r>
          </a:p>
        </p:txBody>
      </p:sp>
      <p:sp>
        <p:nvSpPr>
          <p:cNvPr name="AutoShape 15" id="15"/>
          <p:cNvSpPr/>
          <p:nvPr/>
        </p:nvSpPr>
        <p:spPr>
          <a:xfrm flipV="true">
            <a:off x="9148762" y="1028700"/>
            <a:ext cx="0" cy="1357071"/>
          </a:xfrm>
          <a:prstGeom prst="line">
            <a:avLst/>
          </a:prstGeom>
          <a:ln cap="flat" w="9525">
            <a:solidFill>
              <a:srgbClr val="A6A6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4553388" y="9171110"/>
            <a:ext cx="2437139" cy="584913"/>
          </a:xfrm>
          <a:custGeom>
            <a:avLst/>
            <a:gdLst/>
            <a:ahLst/>
            <a:cxnLst/>
            <a:rect r="r" b="b" t="t" l="l"/>
            <a:pathLst>
              <a:path h="584913" w="2437139">
                <a:moveTo>
                  <a:pt x="0" y="0"/>
                </a:moveTo>
                <a:lnTo>
                  <a:pt x="2437139" y="0"/>
                </a:lnTo>
                <a:lnTo>
                  <a:pt x="2437139" y="584914"/>
                </a:lnTo>
                <a:lnTo>
                  <a:pt x="0" y="5849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54613" y="863895"/>
            <a:ext cx="3617189" cy="4138297"/>
          </a:xfrm>
          <a:custGeom>
            <a:avLst/>
            <a:gdLst/>
            <a:ahLst/>
            <a:cxnLst/>
            <a:rect r="r" b="b" t="t" l="l"/>
            <a:pathLst>
              <a:path h="4138297" w="3617189">
                <a:moveTo>
                  <a:pt x="0" y="0"/>
                </a:moveTo>
                <a:lnTo>
                  <a:pt x="3617188" y="0"/>
                </a:lnTo>
                <a:lnTo>
                  <a:pt x="3617188" y="4138297"/>
                </a:lnTo>
                <a:lnTo>
                  <a:pt x="0" y="41382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148" t="0" r="-52148" b="0"/>
            </a:stretch>
          </a:blipFill>
        </p:spPr>
      </p:sp>
      <p:sp>
        <p:nvSpPr>
          <p:cNvPr name="AutoShape 3" id="3"/>
          <p:cNvSpPr/>
          <p:nvPr/>
        </p:nvSpPr>
        <p:spPr>
          <a:xfrm flipH="true" flipV="true">
            <a:off x="8650260" y="863895"/>
            <a:ext cx="0" cy="8559210"/>
          </a:xfrm>
          <a:prstGeom prst="line">
            <a:avLst/>
          </a:prstGeom>
          <a:ln cap="flat" w="9525">
            <a:solidFill>
              <a:srgbClr val="A6A6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028700" y="1280275"/>
            <a:ext cx="6880582" cy="1303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6"/>
              </a:lnSpc>
            </a:pPr>
            <a:r>
              <a:rPr lang="en-US" sz="4896" spc="-122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What is the Ocean Enterprise Initiative?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3088474"/>
            <a:ext cx="6508568" cy="4394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 flagship program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that aims to spearhead innovation, thought leadership, and economic development within the Ocean Enterprise. </a:t>
            </a:r>
          </a:p>
          <a:p>
            <a:pPr algn="l">
              <a:lnSpc>
                <a:spcPts val="3500"/>
              </a:lnSpc>
            </a:pPr>
          </a:p>
          <a:p>
            <a:pPr algn="l">
              <a:lnSpc>
                <a:spcPts val="3500"/>
              </a:lnSpc>
            </a:pPr>
            <a:r>
              <a:rPr lang="en-US" sz="25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The Ocean Enterprise Initiative is the expansion of the signature program </a:t>
            </a:r>
            <a:r>
              <a:rPr lang="en-US" sz="2500" i="true" b="true">
                <a:solidFill>
                  <a:srgbClr val="007DC3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Dialogues with Industry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launched in 2022 with partners from GOOS, NOAA, and industry partners.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3801649" y="863895"/>
            <a:ext cx="3617189" cy="4138297"/>
          </a:xfrm>
          <a:custGeom>
            <a:avLst/>
            <a:gdLst/>
            <a:ahLst/>
            <a:cxnLst/>
            <a:rect r="r" b="b" t="t" l="l"/>
            <a:pathLst>
              <a:path h="4138297" w="3617189">
                <a:moveTo>
                  <a:pt x="0" y="0"/>
                </a:moveTo>
                <a:lnTo>
                  <a:pt x="3617189" y="0"/>
                </a:lnTo>
                <a:lnTo>
                  <a:pt x="3617189" y="4138297"/>
                </a:lnTo>
                <a:lnTo>
                  <a:pt x="0" y="41382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019" t="0" r="-36019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954613" y="5284808"/>
            <a:ext cx="3617189" cy="4138297"/>
          </a:xfrm>
          <a:custGeom>
            <a:avLst/>
            <a:gdLst/>
            <a:ahLst/>
            <a:cxnLst/>
            <a:rect r="r" b="b" t="t" l="l"/>
            <a:pathLst>
              <a:path h="4138297" w="3617189">
                <a:moveTo>
                  <a:pt x="0" y="0"/>
                </a:moveTo>
                <a:lnTo>
                  <a:pt x="3617188" y="0"/>
                </a:lnTo>
                <a:lnTo>
                  <a:pt x="3617188" y="4138297"/>
                </a:lnTo>
                <a:lnTo>
                  <a:pt x="0" y="41382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019" t="0" r="-36019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01649" y="5284808"/>
            <a:ext cx="3617189" cy="4138297"/>
          </a:xfrm>
          <a:custGeom>
            <a:avLst/>
            <a:gdLst/>
            <a:ahLst/>
            <a:cxnLst/>
            <a:rect r="r" b="b" t="t" l="l"/>
            <a:pathLst>
              <a:path h="4138297" w="3617189">
                <a:moveTo>
                  <a:pt x="0" y="0"/>
                </a:moveTo>
                <a:lnTo>
                  <a:pt x="3617189" y="0"/>
                </a:lnTo>
                <a:lnTo>
                  <a:pt x="3617189" y="4138297"/>
                </a:lnTo>
                <a:lnTo>
                  <a:pt x="0" y="41382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148" t="0" r="-52148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64859" y="8673387"/>
            <a:ext cx="2437139" cy="584913"/>
          </a:xfrm>
          <a:custGeom>
            <a:avLst/>
            <a:gdLst/>
            <a:ahLst/>
            <a:cxnLst/>
            <a:rect r="r" b="b" t="t" l="l"/>
            <a:pathLst>
              <a:path h="584913" w="2437139">
                <a:moveTo>
                  <a:pt x="0" y="0"/>
                </a:moveTo>
                <a:lnTo>
                  <a:pt x="2437139" y="0"/>
                </a:lnTo>
                <a:lnTo>
                  <a:pt x="2437139" y="584913"/>
                </a:lnTo>
                <a:lnTo>
                  <a:pt x="0" y="5849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4384675"/>
          </a:xfrm>
          <a:custGeom>
            <a:avLst/>
            <a:gdLst/>
            <a:ahLst/>
            <a:cxnLst/>
            <a:rect r="r" b="b" t="t" l="l"/>
            <a:pathLst>
              <a:path h="4384675" w="18288000">
                <a:moveTo>
                  <a:pt x="0" y="0"/>
                </a:moveTo>
                <a:lnTo>
                  <a:pt x="18288000" y="0"/>
                </a:lnTo>
                <a:lnTo>
                  <a:pt x="18288000" y="4384675"/>
                </a:lnTo>
                <a:lnTo>
                  <a:pt x="0" y="4384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26" t="-62564" r="-6664" b="-95511"/>
            </a:stretch>
          </a:blipFill>
        </p:spPr>
      </p:sp>
      <p:sp>
        <p:nvSpPr>
          <p:cNvPr name="AutoShape 3" id="3"/>
          <p:cNvSpPr/>
          <p:nvPr/>
        </p:nvSpPr>
        <p:spPr>
          <a:xfrm flipH="true" flipV="true">
            <a:off x="6734407" y="5143500"/>
            <a:ext cx="0" cy="4444410"/>
          </a:xfrm>
          <a:prstGeom prst="line">
            <a:avLst/>
          </a:prstGeom>
          <a:ln cap="flat" w="9525">
            <a:solidFill>
              <a:srgbClr val="A6A6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028700" y="5191125"/>
            <a:ext cx="7308562" cy="799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spc="-140" b="true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Program Plan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158308" y="5193712"/>
            <a:ext cx="8915639" cy="4394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Grow a vibrant Ocean Enterprise business cluster.</a:t>
            </a:r>
          </a:p>
          <a:p>
            <a:pPr algn="l">
              <a:lnSpc>
                <a:spcPts val="3500"/>
              </a:lnSpc>
            </a:pP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Sustain a robust ocean observing system.</a:t>
            </a:r>
          </a:p>
          <a:p>
            <a:pPr algn="l">
              <a:lnSpc>
                <a:spcPts val="3500"/>
              </a:lnSpc>
            </a:pP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Support NOAA’s Ocean Enterprise Accelerator Program.</a:t>
            </a:r>
          </a:p>
          <a:p>
            <a:pPr algn="l">
              <a:lnSpc>
                <a:spcPts val="3500"/>
              </a:lnSpc>
            </a:pP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Improve market visibility and aggregation of demand.</a:t>
            </a:r>
          </a:p>
          <a:p>
            <a:pPr algn="l">
              <a:lnSpc>
                <a:spcPts val="3500"/>
              </a:lnSpc>
            </a:pP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Support recruitment and training of the next generation workforce for the blue economy.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734569" y="5193712"/>
            <a:ext cx="241104" cy="3956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</a:p>
          <a:p>
            <a:pPr algn="l">
              <a:lnSpc>
                <a:spcPts val="3500"/>
              </a:lnSpc>
            </a:pPr>
          </a:p>
          <a:p>
            <a:pPr algn="l">
              <a:lnSpc>
                <a:spcPts val="3500"/>
              </a:lnSpc>
            </a:pPr>
            <a:r>
              <a:rPr lang="en-US" sz="25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</a:p>
          <a:p>
            <a:pPr algn="l">
              <a:lnSpc>
                <a:spcPts val="3500"/>
              </a:lnSpc>
            </a:pPr>
          </a:p>
          <a:p>
            <a:pPr algn="l">
              <a:lnSpc>
                <a:spcPts val="3500"/>
              </a:lnSpc>
            </a:pPr>
            <a:r>
              <a:rPr lang="en-US" sz="25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</a:p>
          <a:p>
            <a:pPr algn="l">
              <a:lnSpc>
                <a:spcPts val="3500"/>
              </a:lnSpc>
            </a:pPr>
          </a:p>
          <a:p>
            <a:pPr algn="l">
              <a:lnSpc>
                <a:spcPts val="3500"/>
              </a:lnSpc>
            </a:pPr>
            <a:r>
              <a:rPr lang="en-US" sz="25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</a:p>
          <a:p>
            <a:pPr algn="l">
              <a:lnSpc>
                <a:spcPts val="3500"/>
              </a:lnSpc>
            </a:pPr>
          </a:p>
          <a:p>
            <a:pPr algn="l">
              <a:lnSpc>
                <a:spcPts val="3500"/>
              </a:lnSpc>
            </a:pPr>
            <a:r>
              <a:rPr lang="en-US" sz="25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28700" y="8965843"/>
            <a:ext cx="2437139" cy="584913"/>
          </a:xfrm>
          <a:custGeom>
            <a:avLst/>
            <a:gdLst/>
            <a:ahLst/>
            <a:cxnLst/>
            <a:rect r="r" b="b" t="t" l="l"/>
            <a:pathLst>
              <a:path h="584913" w="2437139">
                <a:moveTo>
                  <a:pt x="0" y="0"/>
                </a:moveTo>
                <a:lnTo>
                  <a:pt x="2437139" y="0"/>
                </a:lnTo>
                <a:lnTo>
                  <a:pt x="2437139" y="584914"/>
                </a:lnTo>
                <a:lnTo>
                  <a:pt x="0" y="584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863895"/>
            <a:ext cx="7481406" cy="8559210"/>
          </a:xfrm>
          <a:custGeom>
            <a:avLst/>
            <a:gdLst/>
            <a:ahLst/>
            <a:cxnLst/>
            <a:rect r="r" b="b" t="t" l="l"/>
            <a:pathLst>
              <a:path h="8559210" w="7481406">
                <a:moveTo>
                  <a:pt x="0" y="0"/>
                </a:moveTo>
                <a:lnTo>
                  <a:pt x="7481406" y="0"/>
                </a:lnTo>
                <a:lnTo>
                  <a:pt x="7481406" y="8559210"/>
                </a:lnTo>
                <a:lnTo>
                  <a:pt x="0" y="85592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93" t="0" r="-58129" b="0"/>
            </a:stretch>
          </a:blipFill>
        </p:spPr>
      </p:sp>
      <p:sp>
        <p:nvSpPr>
          <p:cNvPr name="AutoShape 3" id="3"/>
          <p:cNvSpPr/>
          <p:nvPr/>
        </p:nvSpPr>
        <p:spPr>
          <a:xfrm flipH="true" flipV="true">
            <a:off x="9218725" y="863895"/>
            <a:ext cx="0" cy="8559210"/>
          </a:xfrm>
          <a:prstGeom prst="line">
            <a:avLst/>
          </a:prstGeom>
          <a:ln cap="flat" w="9525">
            <a:solidFill>
              <a:srgbClr val="A6A6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9689403" y="4828377"/>
            <a:ext cx="702740" cy="600843"/>
          </a:xfrm>
          <a:custGeom>
            <a:avLst/>
            <a:gdLst/>
            <a:ahLst/>
            <a:cxnLst/>
            <a:rect r="r" b="b" t="t" l="l"/>
            <a:pathLst>
              <a:path h="600843" w="702740">
                <a:moveTo>
                  <a:pt x="0" y="0"/>
                </a:moveTo>
                <a:lnTo>
                  <a:pt x="702740" y="0"/>
                </a:lnTo>
                <a:lnTo>
                  <a:pt x="702740" y="600843"/>
                </a:lnTo>
                <a:lnTo>
                  <a:pt x="0" y="600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689403" y="3518441"/>
            <a:ext cx="702740" cy="702740"/>
          </a:xfrm>
          <a:custGeom>
            <a:avLst/>
            <a:gdLst/>
            <a:ahLst/>
            <a:cxnLst/>
            <a:rect r="r" b="b" t="t" l="l"/>
            <a:pathLst>
              <a:path h="702740" w="702740">
                <a:moveTo>
                  <a:pt x="0" y="0"/>
                </a:moveTo>
                <a:lnTo>
                  <a:pt x="702740" y="0"/>
                </a:lnTo>
                <a:lnTo>
                  <a:pt x="702740" y="702741"/>
                </a:lnTo>
                <a:lnTo>
                  <a:pt x="0" y="702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705913" y="2237274"/>
            <a:ext cx="733390" cy="783327"/>
          </a:xfrm>
          <a:custGeom>
            <a:avLst/>
            <a:gdLst/>
            <a:ahLst/>
            <a:cxnLst/>
            <a:rect r="r" b="b" t="t" l="l"/>
            <a:pathLst>
              <a:path h="783327" w="733390">
                <a:moveTo>
                  <a:pt x="0" y="0"/>
                </a:moveTo>
                <a:lnTo>
                  <a:pt x="733391" y="0"/>
                </a:lnTo>
                <a:lnTo>
                  <a:pt x="733391" y="783328"/>
                </a:lnTo>
                <a:lnTo>
                  <a:pt x="0" y="7833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05913" y="6201150"/>
            <a:ext cx="734384" cy="734384"/>
          </a:xfrm>
          <a:custGeom>
            <a:avLst/>
            <a:gdLst/>
            <a:ahLst/>
            <a:cxnLst/>
            <a:rect r="r" b="b" t="t" l="l"/>
            <a:pathLst>
              <a:path h="734384" w="734384">
                <a:moveTo>
                  <a:pt x="0" y="0"/>
                </a:moveTo>
                <a:lnTo>
                  <a:pt x="734384" y="0"/>
                </a:lnTo>
                <a:lnTo>
                  <a:pt x="734384" y="734384"/>
                </a:lnTo>
                <a:lnTo>
                  <a:pt x="0" y="734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729493" y="7809035"/>
            <a:ext cx="686230" cy="778701"/>
          </a:xfrm>
          <a:custGeom>
            <a:avLst/>
            <a:gdLst/>
            <a:ahLst/>
            <a:cxnLst/>
            <a:rect r="r" b="b" t="t" l="l"/>
            <a:pathLst>
              <a:path h="778701" w="686230">
                <a:moveTo>
                  <a:pt x="0" y="0"/>
                </a:moveTo>
                <a:lnTo>
                  <a:pt x="686231" y="0"/>
                </a:lnTo>
                <a:lnTo>
                  <a:pt x="686231" y="778700"/>
                </a:lnTo>
                <a:lnTo>
                  <a:pt x="0" y="778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705913" y="1041569"/>
            <a:ext cx="7331956" cy="662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99"/>
              </a:lnSpc>
            </a:pPr>
            <a:r>
              <a:rPr lang="en-US" sz="4699" spc="-117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Opportunities: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747744" y="2221773"/>
            <a:ext cx="5974140" cy="798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 blue workforce growth from technician to engineers and scientists.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748737" y="3461291"/>
            <a:ext cx="5974140" cy="798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Increased US manufacturing supporting new technology development.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748737" y="4700810"/>
            <a:ext cx="5974140" cy="798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Increased private investment and new business development.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748737" y="5940328"/>
            <a:ext cx="5974140" cy="1198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Dual use of observing data for defense/commercial and public consumption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747744" y="7570371"/>
            <a:ext cx="5974140" cy="1198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Ocean observing innovation benefits all market segments, and businesses can exploit them commercially.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5090913" y="9130648"/>
            <a:ext cx="2437139" cy="584913"/>
          </a:xfrm>
          <a:custGeom>
            <a:avLst/>
            <a:gdLst/>
            <a:ahLst/>
            <a:cxnLst/>
            <a:rect r="r" b="b" t="t" l="l"/>
            <a:pathLst>
              <a:path h="584913" w="2437139">
                <a:moveTo>
                  <a:pt x="0" y="0"/>
                </a:moveTo>
                <a:lnTo>
                  <a:pt x="2437138" y="0"/>
                </a:lnTo>
                <a:lnTo>
                  <a:pt x="2437138" y="584914"/>
                </a:lnTo>
                <a:lnTo>
                  <a:pt x="0" y="5849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H="true">
            <a:off x="1028700" y="1807361"/>
            <a:ext cx="17486631" cy="0"/>
          </a:xfrm>
          <a:prstGeom prst="line">
            <a:avLst/>
          </a:prstGeom>
          <a:ln cap="flat" w="9525">
            <a:solidFill>
              <a:srgbClr val="A6A6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28700" y="899933"/>
            <a:ext cx="6880582" cy="732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96"/>
              </a:lnSpc>
            </a:pPr>
            <a:r>
              <a:rPr lang="en-US" sz="5196" spc="-129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Slide Title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28700" y="2499275"/>
            <a:ext cx="7244139" cy="913762"/>
            <a:chOff x="0" y="0"/>
            <a:chExt cx="9658853" cy="121834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417273" y="56515"/>
              <a:ext cx="8522019" cy="466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60"/>
                </a:lnSpc>
              </a:pPr>
              <a:r>
                <a:rPr lang="en-US" sz="2300" b="true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Sub Title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749510"/>
              <a:ext cx="9658853" cy="4688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31817" indent="-215908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Sub Text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-76200"/>
              <a:ext cx="366473" cy="6637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true">
                  <a:solidFill>
                    <a:srgbClr val="002D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4556988"/>
            <a:ext cx="6704469" cy="897252"/>
            <a:chOff x="0" y="0"/>
            <a:chExt cx="8939292" cy="1196335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417273" y="8890"/>
              <a:ext cx="8077171" cy="5126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true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Sub Title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727496"/>
              <a:ext cx="8939292" cy="4688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31817" indent="-215908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Sub Text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-76200"/>
              <a:ext cx="366473" cy="6637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true">
                  <a:solidFill>
                    <a:srgbClr val="002D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4822161" y="944928"/>
            <a:ext cx="2437139" cy="584913"/>
          </a:xfrm>
          <a:custGeom>
            <a:avLst/>
            <a:gdLst/>
            <a:ahLst/>
            <a:cxnLst/>
            <a:rect r="r" b="b" t="t" l="l"/>
            <a:pathLst>
              <a:path h="584913" w="2437139">
                <a:moveTo>
                  <a:pt x="0" y="0"/>
                </a:moveTo>
                <a:lnTo>
                  <a:pt x="2437139" y="0"/>
                </a:lnTo>
                <a:lnTo>
                  <a:pt x="2437139" y="584914"/>
                </a:lnTo>
                <a:lnTo>
                  <a:pt x="0" y="584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028700" y="6530564"/>
            <a:ext cx="6704469" cy="897252"/>
            <a:chOff x="0" y="0"/>
            <a:chExt cx="8939292" cy="1196335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417273" y="8890"/>
              <a:ext cx="8077171" cy="5126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true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Sub Title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727496"/>
              <a:ext cx="8939292" cy="4688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31817" indent="-215908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Sub Text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-76200"/>
              <a:ext cx="366473" cy="6637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true">
                  <a:solidFill>
                    <a:srgbClr val="002D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0215478" y="2499275"/>
            <a:ext cx="6704469" cy="897252"/>
            <a:chOff x="0" y="0"/>
            <a:chExt cx="8939292" cy="1196335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417273" y="8890"/>
              <a:ext cx="8077171" cy="5126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true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Sub Title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727496"/>
              <a:ext cx="8939292" cy="4688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31817" indent="-215908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Sub Text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-76200"/>
              <a:ext cx="366473" cy="6637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true">
                  <a:solidFill>
                    <a:srgbClr val="002D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215478" y="4556988"/>
            <a:ext cx="6704469" cy="897252"/>
            <a:chOff x="0" y="0"/>
            <a:chExt cx="8939292" cy="1196335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417273" y="8890"/>
              <a:ext cx="8077171" cy="5126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true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Sub Title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727496"/>
              <a:ext cx="8939292" cy="4688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31817" indent="-215908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Sub Text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-76200"/>
              <a:ext cx="366473" cy="6637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true">
                  <a:solidFill>
                    <a:srgbClr val="002D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0215478" y="6530564"/>
            <a:ext cx="6704469" cy="897252"/>
            <a:chOff x="0" y="0"/>
            <a:chExt cx="8939292" cy="1196335"/>
          </a:xfrm>
        </p:grpSpPr>
        <p:sp>
          <p:nvSpPr>
            <p:cNvPr name="TextBox 26" id="26"/>
            <p:cNvSpPr txBox="true"/>
            <p:nvPr/>
          </p:nvSpPr>
          <p:spPr>
            <a:xfrm rot="0">
              <a:off x="417273" y="8890"/>
              <a:ext cx="8077171" cy="5126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true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Sub Title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0" y="727496"/>
              <a:ext cx="8939292" cy="4688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31817" indent="-215908" lvl="1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Sub Text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-76200"/>
              <a:ext cx="366473" cy="6637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true">
                  <a:solidFill>
                    <a:srgbClr val="002D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BFF62AAA8E134FBDCE7891F5D9D252" ma:contentTypeVersion="18" ma:contentTypeDescription="Create a new document." ma:contentTypeScope="" ma:versionID="c841942eb752f1cef6bf237a35b63c64">
  <xsd:schema xmlns:xsd="http://www.w3.org/2001/XMLSchema" xmlns:xs="http://www.w3.org/2001/XMLSchema" xmlns:p="http://schemas.microsoft.com/office/2006/metadata/properties" xmlns:ns2="01f51637-4bb4-4913-8552-ad9cdbe1e00f" xmlns:ns3="d90d9879-6d62-4195-996d-38168cc8092c" targetNamespace="http://schemas.microsoft.com/office/2006/metadata/properties" ma:root="true" ma:fieldsID="5038737f21d2ae8b5604b718e008d047" ns2:_="" ns3:_="">
    <xsd:import namespace="01f51637-4bb4-4913-8552-ad9cdbe1e00f"/>
    <xsd:import namespace="d90d9879-6d62-4195-996d-38168cc809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f51637-4bb4-4913-8552-ad9cdbe1e0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4759fa4-3a37-46a1-bcbb-635bb38d3f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d9879-6d62-4195-996d-38168cc8092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2b71a0d-5965-4e2c-af2c-abed84a3aa14}" ma:internalName="TaxCatchAll" ma:showField="CatchAllData" ma:web="d90d9879-6d62-4195-996d-38168cc809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0d9879-6d62-4195-996d-38168cc8092c" xsi:nil="true"/>
    <lcf76f155ced4ddcb4097134ff3c332f xmlns="01f51637-4bb4-4913-8552-ad9cdbe1e00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C249742-ABA3-4380-BCED-AECAAC11B125}"/>
</file>

<file path=customXml/itemProps2.xml><?xml version="1.0" encoding="utf-8"?>
<ds:datastoreItem xmlns:ds="http://schemas.openxmlformats.org/officeDocument/2006/customXml" ds:itemID="{016BC5C2-678D-4CCE-AE18-FE06086F5524}"/>
</file>

<file path=customXml/itemProps3.xml><?xml version="1.0" encoding="utf-8"?>
<ds:datastoreItem xmlns:ds="http://schemas.openxmlformats.org/officeDocument/2006/customXml" ds:itemID="{BFB2BECF-C6B9-4694-9B23-70DD897367A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Ocean Enterprise Initiative Presentation Slides</dc:title>
  <cp:revision>1</cp:revision>
  <dcterms:created xsi:type="dcterms:W3CDTF">2006-08-16T00:00:00Z</dcterms:created>
  <dcterms:modified xsi:type="dcterms:W3CDTF">2011-08-01T06:04:30Z</dcterms:modified>
  <dc:identifier>DAGvU8JQRxE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0x010100F9BFF62AAA8E134FBDCE7891F5D9D252</vt:lpwstr>
  </property>
</Properties>
</file>